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26"/>
  </p:notesMasterIdLst>
  <p:sldIdLst>
    <p:sldId id="256" r:id="rId2"/>
    <p:sldId id="257" r:id="rId3"/>
    <p:sldId id="262" r:id="rId4"/>
    <p:sldId id="265" r:id="rId5"/>
    <p:sldId id="266" r:id="rId6"/>
    <p:sldId id="271" r:id="rId7"/>
    <p:sldId id="282" r:id="rId8"/>
    <p:sldId id="260" r:id="rId9"/>
    <p:sldId id="263" r:id="rId10"/>
    <p:sldId id="267" r:id="rId11"/>
    <p:sldId id="261" r:id="rId12"/>
    <p:sldId id="278" r:id="rId13"/>
    <p:sldId id="274" r:id="rId14"/>
    <p:sldId id="264" r:id="rId15"/>
    <p:sldId id="259" r:id="rId16"/>
    <p:sldId id="269" r:id="rId17"/>
    <p:sldId id="276" r:id="rId18"/>
    <p:sldId id="268" r:id="rId19"/>
    <p:sldId id="280" r:id="rId20"/>
    <p:sldId id="270" r:id="rId21"/>
    <p:sldId id="281" r:id="rId22"/>
    <p:sldId id="283" r:id="rId23"/>
    <p:sldId id="284" r:id="rId24"/>
    <p:sldId id="275"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5954" autoAdjust="0"/>
  </p:normalViewPr>
  <p:slideViewPr>
    <p:cSldViewPr snapToGrid="0">
      <p:cViewPr varScale="1">
        <p:scale>
          <a:sx n="72" d="100"/>
          <a:sy n="72" d="100"/>
        </p:scale>
        <p:origin x="2043"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F1AA5E-7F25-42C8-86EB-B00279E489D1}" type="datetimeFigureOut">
              <a:rPr lang="nb-NO" smtClean="0"/>
              <a:t>17.11.2025</a:t>
            </a:fld>
            <a:endParaRPr lang="nb-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9B9F77-3956-4D7C-9BB6-843FBA0BDBD7}" type="slidenum">
              <a:rPr lang="nb-NO" smtClean="0"/>
              <a:t>‹#›</a:t>
            </a:fld>
            <a:endParaRPr lang="nb-NO"/>
          </a:p>
        </p:txBody>
      </p:sp>
    </p:spTree>
    <p:extLst>
      <p:ext uri="{BB962C8B-B14F-4D97-AF65-F5344CB8AC3E}">
        <p14:creationId xmlns:p14="http://schemas.microsoft.com/office/powerpoint/2010/main" val="4131538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nb-NO"/>
          </a:p>
        </p:txBody>
      </p:sp>
      <p:sp>
        <p:nvSpPr>
          <p:cNvPr id="3" name="Notes Placeholder 2"/>
          <p:cNvSpPr>
            <a:spLocks noGrp="1"/>
          </p:cNvSpPr>
          <p:nvPr>
            <p:ph type="body" idx="1"/>
          </p:nvPr>
        </p:nvSpPr>
        <p:spPr/>
        <p:txBody>
          <a:bodyPr/>
          <a:lstStyle/>
          <a:p>
            <a:r>
              <a:rPr lang="en-US" dirty="0"/>
              <a:t>Har </a:t>
            </a:r>
            <a:r>
              <a:rPr lang="en-US" dirty="0" err="1"/>
              <a:t>dårlig</a:t>
            </a:r>
            <a:r>
              <a:rPr lang="en-US" dirty="0"/>
              <a:t> </a:t>
            </a:r>
            <a:r>
              <a:rPr lang="en-US" dirty="0" err="1"/>
              <a:t>tid</a:t>
            </a:r>
            <a:r>
              <a:rPr lang="en-US" dirty="0"/>
              <a:t> – </a:t>
            </a:r>
            <a:r>
              <a:rPr lang="en-US" dirty="0" err="1"/>
              <a:t>skulle</a:t>
            </a:r>
            <a:r>
              <a:rPr lang="en-US" dirty="0"/>
              <a:t> </a:t>
            </a:r>
            <a:r>
              <a:rPr lang="en-US" dirty="0" err="1"/>
              <a:t>gjerne</a:t>
            </a:r>
            <a:r>
              <a:rPr lang="en-US" dirty="0"/>
              <a:t> </a:t>
            </a:r>
            <a:r>
              <a:rPr lang="en-US" dirty="0" err="1"/>
              <a:t>hatt</a:t>
            </a:r>
            <a:r>
              <a:rPr lang="en-US" dirty="0"/>
              <a:t> 5 timer, </a:t>
            </a:r>
            <a:r>
              <a:rPr lang="en-US" dirty="0" err="1"/>
              <a:t>fikk</a:t>
            </a:r>
            <a:r>
              <a:rPr lang="en-US" dirty="0"/>
              <a:t> 1 </a:t>
            </a:r>
            <a:r>
              <a:rPr lang="en-US" dirty="0">
                <a:sym typeface="Wingdings" panose="05000000000000000000" pitchFamily="2" charset="2"/>
              </a:rPr>
              <a:t></a:t>
            </a:r>
          </a:p>
          <a:p>
            <a:endParaRPr lang="en-US" dirty="0">
              <a:sym typeface="Wingdings" panose="05000000000000000000" pitchFamily="2" charset="2"/>
            </a:endParaRPr>
          </a:p>
          <a:p>
            <a:r>
              <a:rPr lang="en-US" dirty="0" err="1"/>
              <a:t>Derfor</a:t>
            </a:r>
            <a:r>
              <a:rPr lang="en-US" dirty="0"/>
              <a:t> hopper </a:t>
            </a:r>
            <a:r>
              <a:rPr lang="en-US" dirty="0" err="1"/>
              <a:t>jeg</a:t>
            </a:r>
            <a:r>
              <a:rPr lang="en-US" dirty="0"/>
              <a:t> </a:t>
            </a:r>
            <a:r>
              <a:rPr lang="en-US" dirty="0" err="1"/>
              <a:t>rett</a:t>
            </a:r>
            <a:r>
              <a:rPr lang="en-US" dirty="0"/>
              <a:t> I det, for </a:t>
            </a:r>
            <a:r>
              <a:rPr lang="en-US" dirty="0" err="1"/>
              <a:t>mye</a:t>
            </a:r>
            <a:r>
              <a:rPr lang="en-US" dirty="0"/>
              <a:t> </a:t>
            </a:r>
            <a:r>
              <a:rPr lang="en-US" dirty="0" err="1"/>
              <a:t>jeg</a:t>
            </a:r>
            <a:r>
              <a:rPr lang="en-US" dirty="0"/>
              <a:t> </a:t>
            </a:r>
            <a:r>
              <a:rPr lang="en-US" dirty="0" err="1"/>
              <a:t>vil</a:t>
            </a:r>
            <a:r>
              <a:rPr lang="en-US" dirty="0"/>
              <a:t> </a:t>
            </a:r>
            <a:r>
              <a:rPr lang="en-US" dirty="0" err="1"/>
              <a:t>si</a:t>
            </a:r>
            <a:r>
              <a:rPr lang="en-US" dirty="0"/>
              <a:t> – </a:t>
            </a:r>
            <a:r>
              <a:rPr lang="en-US" dirty="0" err="1"/>
              <a:t>så</a:t>
            </a:r>
            <a:r>
              <a:rPr lang="en-US" dirty="0"/>
              <a:t> </a:t>
            </a:r>
            <a:r>
              <a:rPr lang="en-US" dirty="0" err="1"/>
              <a:t>kommer</a:t>
            </a:r>
            <a:r>
              <a:rPr lang="en-US" dirty="0"/>
              <a:t> </a:t>
            </a:r>
            <a:r>
              <a:rPr lang="en-US" dirty="0" err="1"/>
              <a:t>litt</a:t>
            </a:r>
            <a:r>
              <a:rPr lang="en-US" dirty="0"/>
              <a:t> om meg </a:t>
            </a:r>
            <a:r>
              <a:rPr lang="en-US" dirty="0" err="1"/>
              <a:t>underveis</a:t>
            </a:r>
            <a:r>
              <a:rPr lang="en-US" dirty="0"/>
              <a:t>…</a:t>
            </a:r>
          </a:p>
          <a:p>
            <a:endParaRPr lang="en-US" dirty="0"/>
          </a:p>
          <a:p>
            <a:endParaRPr lang="nb-NO" dirty="0"/>
          </a:p>
        </p:txBody>
      </p:sp>
      <p:sp>
        <p:nvSpPr>
          <p:cNvPr id="4" name="Slide Number Placeholder 3"/>
          <p:cNvSpPr>
            <a:spLocks noGrp="1"/>
          </p:cNvSpPr>
          <p:nvPr>
            <p:ph type="sldNum" sz="quarter" idx="5"/>
          </p:nvPr>
        </p:nvSpPr>
        <p:spPr/>
        <p:txBody>
          <a:bodyPr/>
          <a:lstStyle/>
          <a:p>
            <a:fld id="{479B9F77-3956-4D7C-9BB6-843FBA0BDBD7}" type="slidenum">
              <a:rPr lang="nb-NO" smtClean="0"/>
              <a:t>1</a:t>
            </a:fld>
            <a:endParaRPr lang="nb-NO"/>
          </a:p>
        </p:txBody>
      </p:sp>
    </p:spTree>
    <p:extLst>
      <p:ext uri="{BB962C8B-B14F-4D97-AF65-F5344CB8AC3E}">
        <p14:creationId xmlns:p14="http://schemas.microsoft.com/office/powerpoint/2010/main" val="2572484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nb-NO"/>
          </a:p>
        </p:txBody>
      </p:sp>
      <p:sp>
        <p:nvSpPr>
          <p:cNvPr id="3" name="Notes Placeholder 2"/>
          <p:cNvSpPr>
            <a:spLocks noGrp="1"/>
          </p:cNvSpPr>
          <p:nvPr>
            <p:ph type="body" idx="1"/>
          </p:nvPr>
        </p:nvSpPr>
        <p:spPr/>
        <p:txBody>
          <a:bodyPr/>
          <a:lstStyle/>
          <a:p>
            <a:r>
              <a:rPr lang="en-US" b="1" dirty="0"/>
              <a:t>Ca 20 min</a:t>
            </a:r>
          </a:p>
          <a:p>
            <a:endParaRPr lang="en-US" b="1" dirty="0"/>
          </a:p>
          <a:p>
            <a:r>
              <a:rPr lang="nb-NO" dirty="0"/>
              <a:t>🟢</a:t>
            </a:r>
            <a:r>
              <a:rPr lang="en-US" b="1" dirty="0" err="1"/>
              <a:t>Diagnosene</a:t>
            </a:r>
            <a:r>
              <a:rPr lang="en-US" b="1" dirty="0"/>
              <a:t> </a:t>
            </a:r>
            <a:r>
              <a:rPr lang="en-US" b="1" dirty="0" err="1"/>
              <a:t>har</a:t>
            </a:r>
            <a:r>
              <a:rPr lang="en-US" b="1" dirty="0"/>
              <a:t> </a:t>
            </a:r>
            <a:r>
              <a:rPr lang="en-US" b="1" dirty="0" err="1"/>
              <a:t>eksplodert</a:t>
            </a:r>
            <a:r>
              <a:rPr lang="en-US" b="1" dirty="0"/>
              <a:t> </a:t>
            </a:r>
          </a:p>
          <a:p>
            <a:r>
              <a:rPr lang="nb-NO" dirty="0"/>
              <a:t>- 🟢</a:t>
            </a:r>
            <a:r>
              <a:rPr lang="en-US" dirty="0"/>
              <a:t> I mange av </a:t>
            </a:r>
            <a:r>
              <a:rPr lang="en-US" dirty="0" err="1"/>
              <a:t>tilfellene</a:t>
            </a:r>
            <a:r>
              <a:rPr lang="en-US" dirty="0"/>
              <a:t> </a:t>
            </a:r>
            <a:r>
              <a:rPr lang="en-US" dirty="0" err="1"/>
              <a:t>så</a:t>
            </a:r>
            <a:r>
              <a:rPr lang="en-US" dirty="0"/>
              <a:t> </a:t>
            </a:r>
            <a:r>
              <a:rPr lang="en-US" dirty="0" err="1"/>
              <a:t>enkelt</a:t>
            </a:r>
            <a:r>
              <a:rPr lang="en-US" dirty="0"/>
              <a:t> </a:t>
            </a:r>
            <a:r>
              <a:rPr lang="en-US" dirty="0" err="1"/>
              <a:t>som</a:t>
            </a:r>
            <a:r>
              <a:rPr lang="en-US" dirty="0"/>
              <a:t> at man </a:t>
            </a:r>
            <a:r>
              <a:rPr lang="en-US" b="1" dirty="0" err="1"/>
              <a:t>ikke</a:t>
            </a:r>
            <a:r>
              <a:rPr lang="en-US" b="1" dirty="0"/>
              <a:t> </a:t>
            </a:r>
            <a:r>
              <a:rPr lang="en-US" b="1" dirty="0" err="1"/>
              <a:t>hviler</a:t>
            </a:r>
            <a:endParaRPr lang="en-US" b="1" dirty="0"/>
          </a:p>
          <a:p>
            <a:r>
              <a:rPr lang="en-US" dirty="0"/>
              <a:t>- </a:t>
            </a:r>
            <a:r>
              <a:rPr lang="nb-NO" dirty="0"/>
              <a:t>🟢</a:t>
            </a:r>
            <a:r>
              <a:rPr lang="en-US" dirty="0"/>
              <a:t>Vi </a:t>
            </a:r>
            <a:r>
              <a:rPr lang="en-US" dirty="0" err="1"/>
              <a:t>hviler</a:t>
            </a:r>
            <a:r>
              <a:rPr lang="en-US" dirty="0"/>
              <a:t> med "</a:t>
            </a:r>
            <a:r>
              <a:rPr lang="en-US" b="1" dirty="0"/>
              <a:t>scrolling"</a:t>
            </a:r>
            <a:r>
              <a:rPr lang="en-US" dirty="0"/>
              <a:t> – </a:t>
            </a:r>
            <a:r>
              <a:rPr lang="en-US" b="1" dirty="0" err="1"/>
              <a:t>hjernen</a:t>
            </a:r>
            <a:r>
              <a:rPr lang="en-US" b="1" dirty="0"/>
              <a:t> jobber da </a:t>
            </a:r>
            <a:r>
              <a:rPr lang="en-US" b="1" dirty="0" err="1"/>
              <a:t>på</a:t>
            </a:r>
            <a:r>
              <a:rPr lang="en-US" b="1" dirty="0"/>
              <a:t> </a:t>
            </a:r>
            <a:r>
              <a:rPr lang="en-US" b="1" dirty="0" err="1"/>
              <a:t>høygir</a:t>
            </a:r>
            <a:r>
              <a:rPr lang="en-US" b="1" dirty="0"/>
              <a:t> </a:t>
            </a:r>
            <a:r>
              <a:rPr lang="en-US" dirty="0"/>
              <a:t>for å </a:t>
            </a:r>
            <a:r>
              <a:rPr lang="en-US" dirty="0" err="1"/>
              <a:t>prosessere</a:t>
            </a:r>
            <a:r>
              <a:rPr lang="en-US" dirty="0"/>
              <a:t> alle </a:t>
            </a:r>
            <a:r>
              <a:rPr lang="en-US" dirty="0" err="1"/>
              <a:t>ulike</a:t>
            </a:r>
            <a:r>
              <a:rPr lang="en-US" dirty="0"/>
              <a:t> </a:t>
            </a:r>
            <a:r>
              <a:rPr lang="en-US" b="1" dirty="0" err="1"/>
              <a:t>inntrykk</a:t>
            </a:r>
            <a:r>
              <a:rPr lang="en-US" b="1" dirty="0"/>
              <a:t> </a:t>
            </a:r>
            <a:r>
              <a:rPr lang="en-US" b="1" dirty="0" err="1"/>
              <a:t>som</a:t>
            </a:r>
            <a:r>
              <a:rPr lang="en-US" b="1" dirty="0"/>
              <a:t> </a:t>
            </a:r>
            <a:r>
              <a:rPr lang="en-US" b="1" dirty="0" err="1"/>
              <a:t>ikke</a:t>
            </a:r>
            <a:r>
              <a:rPr lang="en-US" b="1" dirty="0"/>
              <a:t> "</a:t>
            </a:r>
            <a:r>
              <a:rPr lang="en-US" b="1" dirty="0" err="1"/>
              <a:t>hører</a:t>
            </a:r>
            <a:r>
              <a:rPr lang="en-US" b="1" dirty="0"/>
              <a:t> </a:t>
            </a:r>
            <a:r>
              <a:rPr lang="en-US" b="1" dirty="0" err="1"/>
              <a:t>til</a:t>
            </a:r>
            <a:r>
              <a:rPr lang="en-US" b="1" dirty="0"/>
              <a:t>" det </a:t>
            </a:r>
            <a:r>
              <a:rPr lang="en-US" b="1" dirty="0" err="1"/>
              <a:t>forrige</a:t>
            </a:r>
            <a:r>
              <a:rPr lang="en-US" dirty="0"/>
              <a:t> - </a:t>
            </a:r>
            <a:r>
              <a:rPr lang="en-US" dirty="0" err="1"/>
              <a:t>fra</a:t>
            </a:r>
            <a:r>
              <a:rPr lang="en-US" dirty="0"/>
              <a:t> </a:t>
            </a:r>
            <a:r>
              <a:rPr lang="en-US" dirty="0" err="1"/>
              <a:t>naturen</a:t>
            </a:r>
            <a:r>
              <a:rPr lang="en-US" dirty="0"/>
              <a:t> </a:t>
            </a:r>
            <a:r>
              <a:rPr lang="en-US" dirty="0" err="1"/>
              <a:t>vandt</a:t>
            </a:r>
            <a:r>
              <a:rPr lang="en-US" dirty="0"/>
              <a:t> med at det </a:t>
            </a:r>
            <a:r>
              <a:rPr lang="en-US" dirty="0" err="1"/>
              <a:t>neste</a:t>
            </a:r>
            <a:r>
              <a:rPr lang="en-US" dirty="0"/>
              <a:t> </a:t>
            </a:r>
            <a:r>
              <a:rPr lang="en-US" dirty="0" err="1"/>
              <a:t>følger</a:t>
            </a:r>
            <a:r>
              <a:rPr lang="en-US" dirty="0"/>
              <a:t> av det </a:t>
            </a:r>
            <a:r>
              <a:rPr lang="en-US" dirty="0" err="1"/>
              <a:t>forrige</a:t>
            </a:r>
            <a:r>
              <a:rPr lang="en-US" dirty="0"/>
              <a:t>. (jo </a:t>
            </a:r>
            <a:r>
              <a:rPr lang="en-US" dirty="0" err="1"/>
              <a:t>kortere</a:t>
            </a:r>
            <a:r>
              <a:rPr lang="en-US" dirty="0"/>
              <a:t> </a:t>
            </a:r>
            <a:r>
              <a:rPr lang="en-US" dirty="0" err="1"/>
              <a:t>og</a:t>
            </a:r>
            <a:r>
              <a:rPr lang="en-US" dirty="0"/>
              <a:t> </a:t>
            </a:r>
            <a:r>
              <a:rPr lang="en-US" dirty="0" err="1"/>
              <a:t>mer</a:t>
            </a:r>
            <a:r>
              <a:rPr lang="en-US" dirty="0"/>
              <a:t> </a:t>
            </a:r>
            <a:r>
              <a:rPr lang="en-US" dirty="0" err="1"/>
              <a:t>ut</a:t>
            </a:r>
            <a:r>
              <a:rPr lang="en-US" dirty="0"/>
              <a:t> av "</a:t>
            </a:r>
            <a:r>
              <a:rPr lang="en-US" dirty="0" err="1"/>
              <a:t>kontekst</a:t>
            </a:r>
            <a:r>
              <a:rPr lang="en-US" dirty="0"/>
              <a:t>" - jo </a:t>
            </a:r>
            <a:r>
              <a:rPr lang="en-US" dirty="0" err="1"/>
              <a:t>mer</a:t>
            </a:r>
            <a:r>
              <a:rPr lang="en-US" dirty="0"/>
              <a:t> </a:t>
            </a:r>
            <a:r>
              <a:rPr lang="en-US" dirty="0" err="1"/>
              <a:t>slitsomt</a:t>
            </a:r>
            <a:r>
              <a:rPr lang="en-US" dirty="0"/>
              <a:t> for </a:t>
            </a:r>
            <a:r>
              <a:rPr lang="en-US" dirty="0" err="1"/>
              <a:t>hjernen</a:t>
            </a:r>
            <a:r>
              <a:rPr lang="en-US" dirty="0"/>
              <a:t>)</a:t>
            </a:r>
          </a:p>
          <a:p>
            <a:r>
              <a:rPr lang="en-US" dirty="0"/>
              <a:t>	-  </a:t>
            </a:r>
            <a:r>
              <a:rPr lang="en-US" dirty="0" err="1"/>
              <a:t>selv</a:t>
            </a:r>
            <a:r>
              <a:rPr lang="en-US" dirty="0"/>
              <a:t> </a:t>
            </a:r>
            <a:r>
              <a:rPr lang="en-US" b="1" dirty="0" err="1"/>
              <a:t>på</a:t>
            </a:r>
            <a:r>
              <a:rPr lang="en-US" b="1" dirty="0"/>
              <a:t> do </a:t>
            </a:r>
          </a:p>
          <a:p>
            <a:r>
              <a:rPr lang="en-US" dirty="0"/>
              <a:t>	-  </a:t>
            </a:r>
            <a:r>
              <a:rPr lang="en-US" dirty="0" err="1"/>
              <a:t>selv</a:t>
            </a:r>
            <a:r>
              <a:rPr lang="en-US" dirty="0"/>
              <a:t> </a:t>
            </a:r>
            <a:r>
              <a:rPr lang="en-US" b="1" dirty="0" err="1"/>
              <a:t>når</a:t>
            </a:r>
            <a:r>
              <a:rPr lang="en-US" b="1" dirty="0"/>
              <a:t> vi ser </a:t>
            </a:r>
            <a:r>
              <a:rPr lang="en-US" b="1" dirty="0" err="1"/>
              <a:t>på</a:t>
            </a:r>
            <a:r>
              <a:rPr lang="en-US" b="1" dirty="0"/>
              <a:t> TV</a:t>
            </a:r>
          </a:p>
          <a:p>
            <a:r>
              <a:rPr lang="en-US" dirty="0"/>
              <a:t>	- </a:t>
            </a:r>
            <a:r>
              <a:rPr lang="en-US" dirty="0" err="1"/>
              <a:t>selv</a:t>
            </a:r>
            <a:r>
              <a:rPr lang="en-US" dirty="0"/>
              <a:t> </a:t>
            </a:r>
            <a:r>
              <a:rPr lang="en-US" b="1" dirty="0" err="1"/>
              <a:t>når</a:t>
            </a:r>
            <a:r>
              <a:rPr lang="en-US" b="1" dirty="0"/>
              <a:t> vi er </a:t>
            </a:r>
            <a:r>
              <a:rPr lang="en-US" b="1" dirty="0" err="1"/>
              <a:t>sammen</a:t>
            </a:r>
            <a:r>
              <a:rPr lang="en-US" b="1" dirty="0"/>
              <a:t> med </a:t>
            </a:r>
            <a:r>
              <a:rPr lang="en-US" b="1" dirty="0" err="1"/>
              <a:t>andre</a:t>
            </a:r>
            <a:endParaRPr lang="en-US" b="1" dirty="0"/>
          </a:p>
          <a:p>
            <a:r>
              <a:rPr lang="en-US" dirty="0"/>
              <a:t>	- </a:t>
            </a:r>
            <a:r>
              <a:rPr lang="en-US" dirty="0" err="1"/>
              <a:t>selv</a:t>
            </a:r>
            <a:r>
              <a:rPr lang="en-US" dirty="0"/>
              <a:t> </a:t>
            </a:r>
            <a:r>
              <a:rPr lang="en-US" b="1" dirty="0" err="1"/>
              <a:t>når</a:t>
            </a:r>
            <a:r>
              <a:rPr lang="en-US" b="1" dirty="0"/>
              <a:t> vi </a:t>
            </a:r>
            <a:r>
              <a:rPr lang="en-US" b="1" dirty="0" err="1"/>
              <a:t>prøver</a:t>
            </a:r>
            <a:r>
              <a:rPr lang="en-US" b="1" dirty="0"/>
              <a:t> å </a:t>
            </a:r>
            <a:r>
              <a:rPr lang="en-US" b="1" dirty="0" err="1"/>
              <a:t>sovne</a:t>
            </a:r>
            <a:endParaRPr lang="en-US" b="1" dirty="0"/>
          </a:p>
          <a:p>
            <a:pPr marL="171450" indent="-171450">
              <a:buFontTx/>
              <a:buChar char="-"/>
            </a:pPr>
            <a:r>
              <a:rPr lang="en-US" b="1" dirty="0" err="1"/>
              <a:t>Hjernen</a:t>
            </a:r>
            <a:r>
              <a:rPr lang="en-US" b="1" dirty="0"/>
              <a:t> </a:t>
            </a:r>
            <a:r>
              <a:rPr lang="en-US" b="1" dirty="0" err="1"/>
              <a:t>får</a:t>
            </a:r>
            <a:r>
              <a:rPr lang="en-US" b="1" dirty="0"/>
              <a:t> </a:t>
            </a:r>
            <a:r>
              <a:rPr lang="en-US" b="1" dirty="0" err="1"/>
              <a:t>aldri</a:t>
            </a:r>
            <a:r>
              <a:rPr lang="en-US" b="1" dirty="0"/>
              <a:t> </a:t>
            </a:r>
            <a:r>
              <a:rPr lang="en-US" b="1" dirty="0" err="1"/>
              <a:t>hvile</a:t>
            </a:r>
            <a:r>
              <a:rPr lang="en-US" dirty="0"/>
              <a:t>!	</a:t>
            </a:r>
          </a:p>
          <a:p>
            <a:endParaRPr lang="en-US" dirty="0"/>
          </a:p>
          <a:p>
            <a:endParaRPr lang="nb-NO" dirty="0"/>
          </a:p>
          <a:p>
            <a:endParaRPr lang="nb-NO" dirty="0"/>
          </a:p>
          <a:p>
            <a:r>
              <a:rPr lang="nb-NO" dirty="0"/>
              <a:t>🟢</a:t>
            </a:r>
            <a:r>
              <a:rPr lang="nb-NO" b="1" dirty="0"/>
              <a:t>Stress er opprinnelig laget for å håndtere kriser (fight or </a:t>
            </a:r>
            <a:r>
              <a:rPr lang="nb-NO" b="1" dirty="0" err="1"/>
              <a:t>flight</a:t>
            </a:r>
            <a:r>
              <a:rPr lang="nb-NO" b="1" dirty="0"/>
              <a:t>)</a:t>
            </a:r>
          </a:p>
          <a:p>
            <a:r>
              <a:rPr lang="nb-NO" dirty="0"/>
              <a:t>- økt </a:t>
            </a:r>
            <a:r>
              <a:rPr lang="nb-NO" b="1" dirty="0"/>
              <a:t>blodtrykk</a:t>
            </a:r>
            <a:r>
              <a:rPr lang="nb-NO" dirty="0"/>
              <a:t> (klar for å respondere fysisk)</a:t>
            </a:r>
          </a:p>
          <a:p>
            <a:r>
              <a:rPr lang="nb-NO" dirty="0"/>
              <a:t>- endret </a:t>
            </a:r>
            <a:r>
              <a:rPr lang="nb-NO" b="1" dirty="0"/>
              <a:t>fordøyelse</a:t>
            </a:r>
            <a:r>
              <a:rPr lang="nb-NO" dirty="0"/>
              <a:t> (kun raskt </a:t>
            </a:r>
            <a:r>
              <a:rPr lang="nb-NO" dirty="0" err="1"/>
              <a:t>fordøylige</a:t>
            </a:r>
            <a:r>
              <a:rPr lang="nb-NO" dirty="0"/>
              <a:t> energikilder)</a:t>
            </a:r>
          </a:p>
          <a:p>
            <a:pPr marL="0" indent="0">
              <a:buFontTx/>
              <a:buNone/>
            </a:pPr>
            <a:r>
              <a:rPr lang="nb-NO" dirty="0"/>
              <a:t>- </a:t>
            </a:r>
            <a:r>
              <a:rPr lang="nb-NO" b="1" dirty="0"/>
              <a:t>frontallappen tones ned </a:t>
            </a:r>
            <a:r>
              <a:rPr lang="nb-NO" dirty="0"/>
              <a:t>(den logiske og tankene)</a:t>
            </a:r>
          </a:p>
          <a:p>
            <a:pPr marL="171450" indent="-171450">
              <a:buFontTx/>
              <a:buChar char="-"/>
            </a:pPr>
            <a:r>
              <a:rPr lang="nb-NO" dirty="0"/>
              <a:t>++ masse mer</a:t>
            </a:r>
          </a:p>
          <a:p>
            <a:r>
              <a:rPr lang="nb-NO" dirty="0"/>
              <a:t>	</a:t>
            </a:r>
          </a:p>
          <a:p>
            <a:r>
              <a:rPr lang="nb-NO" dirty="0"/>
              <a:t>🟢- Vi er nå </a:t>
            </a:r>
            <a:r>
              <a:rPr lang="nb-NO" b="1" dirty="0"/>
              <a:t>konstant stresset </a:t>
            </a:r>
            <a:r>
              <a:rPr lang="nb-NO" dirty="0"/>
              <a:t>– disse </a:t>
            </a:r>
            <a:r>
              <a:rPr lang="nb-NO" dirty="0" err="1"/>
              <a:t>systemne</a:t>
            </a:r>
            <a:r>
              <a:rPr lang="nb-NO" dirty="0"/>
              <a:t> er "</a:t>
            </a:r>
            <a:r>
              <a:rPr lang="nb-NO" b="1" dirty="0"/>
              <a:t>konstant påskrudd</a:t>
            </a:r>
            <a:r>
              <a:rPr lang="nb-NO" dirty="0"/>
              <a:t>" =&gt; </a:t>
            </a:r>
            <a:r>
              <a:rPr lang="nb-NO" b="1" dirty="0"/>
              <a:t>fordøyelsesproblemer/fedme</a:t>
            </a:r>
            <a:r>
              <a:rPr lang="nb-NO" b="0" dirty="0"/>
              <a:t>, mindre evne til å </a:t>
            </a:r>
            <a:r>
              <a:rPr lang="nb-NO" b="1" dirty="0"/>
              <a:t>tenke smart, sykdommer</a:t>
            </a:r>
            <a:r>
              <a:rPr lang="nb-NO" dirty="0"/>
              <a:t> (hjerte/karsykdommer </a:t>
            </a:r>
            <a:r>
              <a:rPr lang="nb-NO" dirty="0" err="1"/>
              <a:t>osv</a:t>
            </a:r>
            <a:r>
              <a:rPr lang="nb-NO" dirty="0"/>
              <a:t>)</a:t>
            </a:r>
          </a:p>
          <a:p>
            <a:endParaRPr lang="nb-NO" dirty="0"/>
          </a:p>
          <a:p>
            <a:r>
              <a:rPr lang="en-US" b="1" dirty="0"/>
              <a:t>Men det er </a:t>
            </a:r>
            <a:r>
              <a:rPr lang="en-US" b="1" dirty="0" err="1"/>
              <a:t>værre</a:t>
            </a:r>
            <a:r>
              <a:rPr lang="en-US" b="1" dirty="0"/>
              <a:t> </a:t>
            </a:r>
            <a:r>
              <a:rPr lang="en-US" b="1" dirty="0" err="1"/>
              <a:t>enn</a:t>
            </a:r>
            <a:r>
              <a:rPr lang="en-US" b="1" dirty="0"/>
              <a:t> vi </a:t>
            </a:r>
            <a:r>
              <a:rPr lang="en-US" b="1" dirty="0" err="1"/>
              <a:t>tror</a:t>
            </a:r>
            <a:r>
              <a:rPr lang="en-US" b="1" dirty="0"/>
              <a:t>:</a:t>
            </a:r>
          </a:p>
          <a:p>
            <a:r>
              <a:rPr lang="en-US" dirty="0"/>
              <a:t>- </a:t>
            </a:r>
            <a:r>
              <a:rPr lang="en-US" dirty="0" err="1"/>
              <a:t>Også</a:t>
            </a:r>
            <a:r>
              <a:rPr lang="en-US" dirty="0"/>
              <a:t> </a:t>
            </a:r>
            <a:r>
              <a:rPr lang="en-US" b="1" dirty="0"/>
              <a:t>"notification"-</a:t>
            </a:r>
            <a:r>
              <a:rPr lang="en-US" b="1" dirty="0" err="1"/>
              <a:t>lyder</a:t>
            </a:r>
            <a:r>
              <a:rPr lang="en-US" b="1" dirty="0"/>
              <a:t> </a:t>
            </a:r>
            <a:r>
              <a:rPr lang="en-US" dirty="0" err="1"/>
              <a:t>osv</a:t>
            </a:r>
            <a:r>
              <a:rPr lang="en-US" dirty="0"/>
              <a:t> </a:t>
            </a:r>
            <a:r>
              <a:rPr lang="en-US" dirty="0" err="1"/>
              <a:t>forstyrrer</a:t>
            </a:r>
            <a:r>
              <a:rPr lang="en-US" dirty="0"/>
              <a:t> </a:t>
            </a:r>
            <a:r>
              <a:rPr lang="en-US" dirty="0" err="1"/>
              <a:t>oss</a:t>
            </a:r>
            <a:r>
              <a:rPr lang="en-US" dirty="0"/>
              <a:t> </a:t>
            </a:r>
            <a:r>
              <a:rPr lang="en-US" dirty="0" err="1"/>
              <a:t>på</a:t>
            </a:r>
            <a:r>
              <a:rPr lang="en-US" dirty="0"/>
              <a:t> </a:t>
            </a:r>
            <a:r>
              <a:rPr lang="en-US" dirty="0" err="1"/>
              <a:t>samme</a:t>
            </a:r>
            <a:r>
              <a:rPr lang="en-US" dirty="0"/>
              <a:t> </a:t>
            </a:r>
            <a:r>
              <a:rPr lang="en-US" dirty="0" err="1"/>
              <a:t>måte</a:t>
            </a:r>
            <a:endParaRPr lang="en-US" dirty="0"/>
          </a:p>
          <a:p>
            <a:r>
              <a:rPr lang="en-US" dirty="0"/>
              <a:t>- </a:t>
            </a:r>
            <a:r>
              <a:rPr lang="nb-NO" dirty="0"/>
              <a:t>🟢</a:t>
            </a:r>
            <a:r>
              <a:rPr lang="en-US" b="1" dirty="0" err="1"/>
              <a:t>Eksperimentet</a:t>
            </a:r>
            <a:r>
              <a:rPr lang="en-US" b="1" dirty="0"/>
              <a:t> med </a:t>
            </a:r>
            <a:r>
              <a:rPr lang="en-US" b="1" dirty="0" err="1"/>
              <a:t>elever</a:t>
            </a:r>
            <a:r>
              <a:rPr lang="en-US" b="1" dirty="0"/>
              <a:t> med </a:t>
            </a:r>
            <a:r>
              <a:rPr lang="en-US" b="1" dirty="0" err="1"/>
              <a:t>telefon</a:t>
            </a:r>
            <a:r>
              <a:rPr lang="en-US" b="1" dirty="0"/>
              <a:t> i </a:t>
            </a:r>
            <a:r>
              <a:rPr lang="en-US" b="1" dirty="0" err="1"/>
              <a:t>sekk</a:t>
            </a:r>
            <a:r>
              <a:rPr lang="en-US" b="1" dirty="0"/>
              <a:t>/</a:t>
            </a:r>
            <a:r>
              <a:rPr lang="en-US" b="1" dirty="0" err="1"/>
              <a:t>på</a:t>
            </a:r>
            <a:r>
              <a:rPr lang="en-US" b="1" dirty="0"/>
              <a:t> </a:t>
            </a:r>
            <a:r>
              <a:rPr lang="en-US" b="1" dirty="0" err="1"/>
              <a:t>mobilhotell</a:t>
            </a:r>
            <a:r>
              <a:rPr lang="en-US" b="1" dirty="0"/>
              <a:t>  </a:t>
            </a:r>
            <a:r>
              <a:rPr lang="en-US" dirty="0"/>
              <a:t>- </a:t>
            </a:r>
            <a:r>
              <a:rPr lang="en-US" dirty="0" err="1"/>
              <a:t>nedgang</a:t>
            </a:r>
            <a:r>
              <a:rPr lang="en-US" dirty="0"/>
              <a:t> </a:t>
            </a:r>
            <a:r>
              <a:rPr lang="en-US" dirty="0" err="1"/>
              <a:t>læring</a:t>
            </a:r>
            <a:endParaRPr lang="en-US" dirty="0"/>
          </a:p>
          <a:p>
            <a:endParaRPr lang="nb-NO" dirty="0"/>
          </a:p>
          <a:p>
            <a:endParaRPr lang="nb-NO" dirty="0"/>
          </a:p>
          <a:p>
            <a:endParaRPr lang="nb-NO" dirty="0"/>
          </a:p>
          <a:p>
            <a:r>
              <a:rPr lang="nb-NO" dirty="0"/>
              <a:t>🔴Og bytt navn på </a:t>
            </a:r>
            <a:r>
              <a:rPr lang="nb-NO" b="1" dirty="0"/>
              <a:t>utbrenthet</a:t>
            </a:r>
            <a:r>
              <a:rPr lang="nb-NO" dirty="0"/>
              <a:t> </a:t>
            </a:r>
            <a:r>
              <a:rPr lang="nb-NO" b="1" dirty="0"/>
              <a:t>til utladet </a:t>
            </a:r>
            <a:r>
              <a:rPr lang="nb-NO" dirty="0"/>
              <a:t>– da indikerer vi bedre at det ikke er en sykdom, men noe vi kan gjøre noe med (lade telefonen kontra fyrstikk som er utbrent)</a:t>
            </a:r>
          </a:p>
          <a:p>
            <a:endParaRPr lang="nb-NO" dirty="0"/>
          </a:p>
          <a:p>
            <a:r>
              <a:rPr lang="nb-NO" dirty="0"/>
              <a:t>🔴Vi har samme </a:t>
            </a:r>
            <a:r>
              <a:rPr lang="nb-NO" b="1" dirty="0"/>
              <a:t>kapasitet som før </a:t>
            </a:r>
            <a:r>
              <a:rPr lang="nb-NO" dirty="0"/>
              <a:t>(så fort går ikke evolusjonen), men </a:t>
            </a:r>
            <a:r>
              <a:rPr lang="nb-NO" b="1" dirty="0"/>
              <a:t>har fått et nyt område: teknologisk (digitale flater, digitale relasjoner) som krever mer enn de andre områdene (fysisk, mentalt) til sammen </a:t>
            </a:r>
          </a:p>
          <a:p>
            <a:r>
              <a:rPr lang="nb-NO" sz="1200" b="0" i="0" u="none" strike="noStrike" kern="1200" dirty="0">
                <a:solidFill>
                  <a:schemeClr val="tx1"/>
                </a:solidFill>
                <a:effectLst/>
                <a:latin typeface="+mn-lt"/>
                <a:ea typeface="+mn-ea"/>
                <a:cs typeface="+mn-cs"/>
              </a:rPr>
              <a:t>	</a:t>
            </a:r>
            <a:r>
              <a:rPr lang="nb-NO" dirty="0"/>
              <a:t>🔴</a:t>
            </a:r>
            <a:r>
              <a:rPr lang="nb-NO" sz="1200" b="0" i="0" u="none" strike="noStrike" kern="1200" dirty="0">
                <a:solidFill>
                  <a:schemeClr val="tx1"/>
                </a:solidFill>
                <a:effectLst/>
                <a:latin typeface="+mn-lt"/>
                <a:ea typeface="+mn-ea"/>
                <a:cs typeface="+mn-cs"/>
              </a:rPr>
              <a:t>Fysisk (hus, bil </a:t>
            </a:r>
            <a:r>
              <a:rPr lang="nb-NO" sz="1200" b="0" i="0" u="none" strike="noStrike" kern="1200" dirty="0" err="1">
                <a:solidFill>
                  <a:schemeClr val="tx1"/>
                </a:solidFill>
                <a:effectLst/>
                <a:latin typeface="+mn-lt"/>
                <a:ea typeface="+mn-ea"/>
                <a:cs typeface="+mn-cs"/>
              </a:rPr>
              <a:t>etc</a:t>
            </a:r>
            <a:r>
              <a:rPr lang="nb-NO" sz="1200" b="0" i="0" u="none" strike="noStrike" kern="1200" dirty="0">
                <a:solidFill>
                  <a:schemeClr val="tx1"/>
                </a:solidFill>
                <a:effectLst/>
                <a:latin typeface="+mn-lt"/>
                <a:ea typeface="+mn-ea"/>
                <a:cs typeface="+mn-cs"/>
              </a:rPr>
              <a:t>)	</a:t>
            </a:r>
            <a:endParaRPr lang="nb-NO" dirty="0">
              <a:effectLst/>
            </a:endParaRPr>
          </a:p>
          <a:p>
            <a:pPr rtl="0"/>
            <a:r>
              <a:rPr lang="nb-NO" sz="1200" b="0" i="0" u="none" strike="noStrike" kern="1200" dirty="0">
                <a:solidFill>
                  <a:schemeClr val="tx1"/>
                </a:solidFill>
                <a:effectLst/>
                <a:latin typeface="+mn-lt"/>
                <a:ea typeface="+mn-ea"/>
                <a:cs typeface="+mn-cs"/>
              </a:rPr>
              <a:t>	</a:t>
            </a:r>
            <a:r>
              <a:rPr lang="nb-NO" dirty="0"/>
              <a:t>🔴</a:t>
            </a:r>
            <a:r>
              <a:rPr lang="nb-NO" sz="1200" b="0" i="0" u="none" strike="noStrike" kern="1200" dirty="0">
                <a:solidFill>
                  <a:schemeClr val="tx1"/>
                </a:solidFill>
                <a:effectLst/>
                <a:latin typeface="+mn-lt"/>
                <a:ea typeface="+mn-ea"/>
                <a:cs typeface="+mn-cs"/>
              </a:rPr>
              <a:t>Mental (følelser, relasjoner)</a:t>
            </a:r>
            <a:endParaRPr lang="nb-NO" dirty="0">
              <a:effectLst/>
            </a:endParaRPr>
          </a:p>
          <a:p>
            <a:pPr rtl="0"/>
            <a:r>
              <a:rPr lang="nb-NO" sz="1200" b="0" i="0" u="none" strike="noStrike" kern="1200" dirty="0">
                <a:solidFill>
                  <a:schemeClr val="tx1"/>
                </a:solidFill>
                <a:effectLst/>
                <a:latin typeface="+mn-lt"/>
                <a:ea typeface="+mn-ea"/>
                <a:cs typeface="+mn-cs"/>
              </a:rPr>
              <a:t>	</a:t>
            </a:r>
            <a:r>
              <a:rPr lang="nb-NO" dirty="0"/>
              <a:t>🔴</a:t>
            </a:r>
            <a:r>
              <a:rPr lang="nb-NO" sz="1200" b="0" i="0" u="none" strike="noStrike" kern="1200" dirty="0">
                <a:solidFill>
                  <a:schemeClr val="tx1"/>
                </a:solidFill>
                <a:effectLst/>
                <a:latin typeface="+mn-lt"/>
                <a:ea typeface="+mn-ea"/>
                <a:cs typeface="+mn-cs"/>
              </a:rPr>
              <a:t>Teknologisk (digitale relasjoner, tjenester </a:t>
            </a:r>
            <a:r>
              <a:rPr lang="nb-NO" sz="1200" b="0" i="0" u="none" strike="noStrike" kern="1200" dirty="0" err="1">
                <a:solidFill>
                  <a:schemeClr val="tx1"/>
                </a:solidFill>
                <a:effectLst/>
                <a:latin typeface="+mn-lt"/>
                <a:ea typeface="+mn-ea"/>
                <a:cs typeface="+mn-cs"/>
              </a:rPr>
              <a:t>osv</a:t>
            </a:r>
            <a:r>
              <a:rPr lang="nb-NO" sz="1200" b="0" i="0" u="none" strike="noStrike" kern="1200" dirty="0">
                <a:solidFill>
                  <a:schemeClr val="tx1"/>
                </a:solidFill>
                <a:effectLst/>
                <a:latin typeface="+mn-lt"/>
                <a:ea typeface="+mn-ea"/>
                <a:cs typeface="+mn-cs"/>
              </a:rPr>
              <a:t>)</a:t>
            </a:r>
            <a:br>
              <a:rPr lang="nb-NO" dirty="0"/>
            </a:br>
            <a:r>
              <a:rPr lang="nb-NO" dirty="0"/>
              <a:t>	🔴</a:t>
            </a:r>
            <a:r>
              <a:rPr lang="nb-NO" sz="1200" b="1" i="0" u="none" strike="noStrike" kern="1200" dirty="0">
                <a:solidFill>
                  <a:schemeClr val="tx1"/>
                </a:solidFill>
                <a:effectLst/>
                <a:latin typeface="+mn-lt"/>
                <a:ea typeface="+mn-ea"/>
                <a:cs typeface="+mn-cs"/>
              </a:rPr>
              <a:t>De to første er også blitt større og mer komplekse, den siste er enorm og ny.</a:t>
            </a:r>
            <a:endParaRPr lang="nb-NO" b="1" dirty="0">
              <a:effectLst/>
            </a:endParaRPr>
          </a:p>
          <a:p>
            <a:endParaRPr lang="nb-NO" dirty="0"/>
          </a:p>
          <a:p>
            <a:endParaRPr lang="nb-NO" dirty="0"/>
          </a:p>
        </p:txBody>
      </p:sp>
      <p:sp>
        <p:nvSpPr>
          <p:cNvPr id="4" name="Slide Number Placeholder 3"/>
          <p:cNvSpPr>
            <a:spLocks noGrp="1"/>
          </p:cNvSpPr>
          <p:nvPr>
            <p:ph type="sldNum" sz="quarter" idx="5"/>
          </p:nvPr>
        </p:nvSpPr>
        <p:spPr/>
        <p:txBody>
          <a:bodyPr/>
          <a:lstStyle/>
          <a:p>
            <a:fld id="{479B9F77-3956-4D7C-9BB6-843FBA0BDBD7}" type="slidenum">
              <a:rPr lang="nb-NO" smtClean="0"/>
              <a:t>10</a:t>
            </a:fld>
            <a:endParaRPr lang="nb-NO"/>
          </a:p>
        </p:txBody>
      </p:sp>
    </p:spTree>
    <p:extLst>
      <p:ext uri="{BB962C8B-B14F-4D97-AF65-F5344CB8AC3E}">
        <p14:creationId xmlns:p14="http://schemas.microsoft.com/office/powerpoint/2010/main" val="1312292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nb-NO"/>
          </a:p>
        </p:txBody>
      </p:sp>
      <p:sp>
        <p:nvSpPr>
          <p:cNvPr id="3" name="Notes Placeholder 2"/>
          <p:cNvSpPr>
            <a:spLocks noGrp="1"/>
          </p:cNvSpPr>
          <p:nvPr>
            <p:ph type="body" idx="1"/>
          </p:nvPr>
        </p:nvSpPr>
        <p:spPr/>
        <p:txBody>
          <a:bodyPr/>
          <a:lstStyle/>
          <a:p>
            <a:r>
              <a:rPr lang="nb-NO" dirty="0"/>
              <a:t>🟢</a:t>
            </a:r>
            <a:r>
              <a:rPr lang="en-US" b="1" dirty="0"/>
              <a:t>Dette er </a:t>
            </a:r>
            <a:r>
              <a:rPr lang="en-US" b="1" dirty="0" err="1"/>
              <a:t>punktet</a:t>
            </a:r>
            <a:r>
              <a:rPr lang="en-US" b="1" dirty="0"/>
              <a:t> "vi alle vet" – men vet vi </a:t>
            </a:r>
            <a:r>
              <a:rPr lang="en-US" b="1" dirty="0" err="1"/>
              <a:t>hvorfor</a:t>
            </a:r>
            <a:r>
              <a:rPr lang="en-US" b="1" dirty="0"/>
              <a:t>?</a:t>
            </a:r>
          </a:p>
          <a:p>
            <a:endParaRPr lang="en-US" dirty="0"/>
          </a:p>
          <a:p>
            <a:r>
              <a:rPr lang="nb-NO" dirty="0"/>
              <a:t>🟢</a:t>
            </a:r>
            <a:r>
              <a:rPr lang="en-US" b="1" dirty="0"/>
              <a:t>4 </a:t>
            </a:r>
            <a:r>
              <a:rPr lang="en-US" b="1" dirty="0" err="1"/>
              <a:t>Årsaker</a:t>
            </a:r>
            <a:r>
              <a:rPr lang="en-US" b="1" dirty="0"/>
              <a:t>:</a:t>
            </a:r>
          </a:p>
          <a:p>
            <a:pPr marL="171450" indent="-171450">
              <a:buFontTx/>
              <a:buChar char="-"/>
            </a:pPr>
            <a:r>
              <a:rPr lang="en-US" b="1" dirty="0" err="1"/>
              <a:t>Søvn</a:t>
            </a:r>
            <a:r>
              <a:rPr lang="en-US" b="1" dirty="0"/>
              <a:t> </a:t>
            </a:r>
            <a:r>
              <a:rPr lang="en-US" b="1" dirty="0" err="1"/>
              <a:t>og</a:t>
            </a:r>
            <a:r>
              <a:rPr lang="en-US" b="1" dirty="0"/>
              <a:t> </a:t>
            </a:r>
            <a:r>
              <a:rPr lang="en-US" b="1" dirty="0" err="1"/>
              <a:t>fysisk</a:t>
            </a:r>
            <a:r>
              <a:rPr lang="en-US" b="1" dirty="0"/>
              <a:t> </a:t>
            </a:r>
            <a:r>
              <a:rPr lang="en-US" b="1" dirty="0" err="1"/>
              <a:t>aktivitet</a:t>
            </a:r>
            <a:r>
              <a:rPr lang="en-US" b="1" dirty="0"/>
              <a:t> </a:t>
            </a:r>
            <a:r>
              <a:rPr lang="en-US" dirty="0"/>
              <a:t>(</a:t>
            </a:r>
            <a:r>
              <a:rPr lang="en-US" dirty="0" err="1"/>
              <a:t>begge</a:t>
            </a:r>
            <a:r>
              <a:rPr lang="en-US" dirty="0"/>
              <a:t> </a:t>
            </a:r>
            <a:r>
              <a:rPr lang="en-US" dirty="0" err="1"/>
              <a:t>deler</a:t>
            </a:r>
            <a:r>
              <a:rPr lang="en-US" dirty="0"/>
              <a:t> </a:t>
            </a:r>
            <a:r>
              <a:rPr lang="en-US" dirty="0" err="1"/>
              <a:t>fungerer</a:t>
            </a:r>
            <a:r>
              <a:rPr lang="en-US" dirty="0"/>
              <a:t> </a:t>
            </a:r>
            <a:r>
              <a:rPr lang="en-US" dirty="0" err="1"/>
              <a:t>bedre</a:t>
            </a:r>
            <a:r>
              <a:rPr lang="en-US" dirty="0"/>
              <a:t> </a:t>
            </a:r>
            <a:r>
              <a:rPr lang="en-US" dirty="0" err="1"/>
              <a:t>enn</a:t>
            </a:r>
            <a:r>
              <a:rPr lang="en-US" dirty="0"/>
              <a:t> </a:t>
            </a:r>
            <a:r>
              <a:rPr lang="en-US" dirty="0" err="1"/>
              <a:t>antidepresiva</a:t>
            </a:r>
            <a:r>
              <a:rPr lang="en-US" dirty="0"/>
              <a:t>) . </a:t>
            </a:r>
          </a:p>
          <a:p>
            <a:pPr marL="171450" indent="-171450">
              <a:buFontTx/>
              <a:buChar char="-"/>
            </a:pPr>
            <a:r>
              <a:rPr lang="en-US" b="1" dirty="0"/>
              <a:t>Stress</a:t>
            </a:r>
            <a:r>
              <a:rPr lang="en-US" dirty="0"/>
              <a:t> (</a:t>
            </a:r>
            <a:r>
              <a:rPr lang="en-US" dirty="0" err="1"/>
              <a:t>når</a:t>
            </a:r>
            <a:r>
              <a:rPr lang="en-US" dirty="0"/>
              <a:t> vi scroller </a:t>
            </a:r>
            <a:r>
              <a:rPr lang="en-US" dirty="0" err="1"/>
              <a:t>og</a:t>
            </a:r>
            <a:r>
              <a:rPr lang="en-US" dirty="0"/>
              <a:t> </a:t>
            </a:r>
            <a:r>
              <a:rPr lang="en-US" dirty="0" err="1"/>
              <a:t>hjernen</a:t>
            </a:r>
            <a:r>
              <a:rPr lang="en-US" dirty="0"/>
              <a:t> </a:t>
            </a:r>
            <a:r>
              <a:rPr lang="en-US" dirty="0" err="1"/>
              <a:t>må</a:t>
            </a:r>
            <a:r>
              <a:rPr lang="en-US" dirty="0"/>
              <a:t> </a:t>
            </a:r>
            <a:r>
              <a:rPr lang="en-US" dirty="0" err="1"/>
              <a:t>bearbeide</a:t>
            </a:r>
            <a:r>
              <a:rPr lang="en-US" dirty="0"/>
              <a:t>).</a:t>
            </a:r>
          </a:p>
          <a:p>
            <a:pPr marL="171450" indent="-171450">
              <a:buFontTx/>
              <a:buChar char="-"/>
            </a:pPr>
            <a:r>
              <a:rPr lang="en-US" b="1" dirty="0" err="1"/>
              <a:t>Tid</a:t>
            </a:r>
            <a:r>
              <a:rPr lang="en-US" b="1" dirty="0"/>
              <a:t> </a:t>
            </a:r>
            <a:r>
              <a:rPr lang="en-US" b="1" dirty="0" err="1"/>
              <a:t>til</a:t>
            </a:r>
            <a:r>
              <a:rPr lang="en-US" b="1" dirty="0"/>
              <a:t> å </a:t>
            </a:r>
            <a:r>
              <a:rPr lang="en-US" b="1" dirty="0" err="1"/>
              <a:t>kjede</a:t>
            </a:r>
            <a:r>
              <a:rPr lang="en-US" b="1" dirty="0"/>
              <a:t> seg/</a:t>
            </a:r>
            <a:r>
              <a:rPr lang="en-US" b="1" dirty="0" err="1"/>
              <a:t>reflektere</a:t>
            </a:r>
            <a:r>
              <a:rPr lang="en-US" b="1" dirty="0"/>
              <a:t> </a:t>
            </a:r>
            <a:r>
              <a:rPr lang="en-US" dirty="0"/>
              <a:t>= </a:t>
            </a:r>
            <a:r>
              <a:rPr lang="en-US" dirty="0" err="1"/>
              <a:t>tid</a:t>
            </a:r>
            <a:r>
              <a:rPr lang="en-US" dirty="0"/>
              <a:t> </a:t>
            </a:r>
            <a:r>
              <a:rPr lang="en-US" dirty="0" err="1"/>
              <a:t>til</a:t>
            </a:r>
            <a:r>
              <a:rPr lang="en-US" dirty="0"/>
              <a:t> å </a:t>
            </a:r>
            <a:r>
              <a:rPr lang="en-US" dirty="0" err="1"/>
              <a:t>bygge</a:t>
            </a:r>
            <a:r>
              <a:rPr lang="en-US" dirty="0"/>
              <a:t> </a:t>
            </a:r>
            <a:r>
              <a:rPr lang="en-US" dirty="0" err="1"/>
              <a:t>personlighet</a:t>
            </a:r>
            <a:r>
              <a:rPr lang="en-US" dirty="0"/>
              <a:t>, </a:t>
            </a:r>
            <a:r>
              <a:rPr lang="en-US" dirty="0" err="1"/>
              <a:t>idenitet</a:t>
            </a:r>
            <a:r>
              <a:rPr lang="en-US" dirty="0"/>
              <a:t>, </a:t>
            </a:r>
            <a:r>
              <a:rPr lang="en-US" dirty="0" err="1"/>
              <a:t>bevissthet</a:t>
            </a:r>
            <a:r>
              <a:rPr lang="en-US" dirty="0"/>
              <a:t> </a:t>
            </a:r>
            <a:r>
              <a:rPr lang="en-US" dirty="0" err="1"/>
              <a:t>og</a:t>
            </a:r>
            <a:r>
              <a:rPr lang="en-US" dirty="0"/>
              <a:t> </a:t>
            </a:r>
            <a:r>
              <a:rPr lang="en-US" dirty="0" err="1"/>
              <a:t>robusthet</a:t>
            </a:r>
            <a:r>
              <a:rPr lang="en-US" dirty="0"/>
              <a:t>. </a:t>
            </a:r>
            <a:r>
              <a:rPr lang="en-US" dirty="0" err="1"/>
              <a:t>Jfr</a:t>
            </a:r>
            <a:r>
              <a:rPr lang="en-US" dirty="0"/>
              <a:t> </a:t>
            </a:r>
            <a:r>
              <a:rPr lang="en-US" dirty="0" err="1"/>
              <a:t>hjernes</a:t>
            </a:r>
            <a:r>
              <a:rPr lang="en-US" dirty="0"/>
              <a:t> </a:t>
            </a:r>
            <a:r>
              <a:rPr lang="en-US" dirty="0" err="1"/>
              <a:t>behov</a:t>
            </a:r>
            <a:r>
              <a:rPr lang="en-US" dirty="0"/>
              <a:t> </a:t>
            </a:r>
            <a:r>
              <a:rPr lang="en-US" dirty="0" err="1"/>
              <a:t>også</a:t>
            </a:r>
            <a:r>
              <a:rPr lang="en-US" dirty="0"/>
              <a:t> for </a:t>
            </a:r>
            <a:r>
              <a:rPr lang="en-US" dirty="0" err="1"/>
              <a:t>søvn</a:t>
            </a:r>
            <a:r>
              <a:rPr lang="en-US" dirty="0"/>
              <a:t> for </a:t>
            </a:r>
            <a:r>
              <a:rPr lang="en-US" dirty="0" err="1"/>
              <a:t>en</a:t>
            </a:r>
            <a:r>
              <a:rPr lang="en-US" dirty="0"/>
              <a:t> del </a:t>
            </a:r>
            <a:r>
              <a:rPr lang="en-US" dirty="0" err="1"/>
              <a:t>prosesser</a:t>
            </a:r>
            <a:r>
              <a:rPr lang="en-US" dirty="0"/>
              <a:t> </a:t>
            </a:r>
            <a:r>
              <a:rPr lang="en-US" dirty="0" err="1"/>
              <a:t>som</a:t>
            </a:r>
            <a:r>
              <a:rPr lang="en-US" dirty="0"/>
              <a:t> </a:t>
            </a:r>
            <a:r>
              <a:rPr lang="en-US" dirty="0" err="1"/>
              <a:t>hukommelse</a:t>
            </a:r>
            <a:endParaRPr lang="en-US" dirty="0"/>
          </a:p>
          <a:p>
            <a:pPr marL="171450" indent="-171450">
              <a:buFontTx/>
              <a:buChar char="-"/>
            </a:pPr>
            <a:r>
              <a:rPr lang="en-US" b="1" dirty="0" err="1"/>
              <a:t>Innholdet</a:t>
            </a:r>
            <a:endParaRPr lang="en-US" b="1" dirty="0"/>
          </a:p>
          <a:p>
            <a:endParaRPr lang="en-US" dirty="0"/>
          </a:p>
          <a:p>
            <a:r>
              <a:rPr lang="nb-NO" dirty="0"/>
              <a:t>🟢</a:t>
            </a:r>
            <a:r>
              <a:rPr lang="en-US" b="1" dirty="0" err="1"/>
              <a:t>Innholdet</a:t>
            </a:r>
            <a:r>
              <a:rPr lang="en-US" b="1" dirty="0"/>
              <a:t>:</a:t>
            </a:r>
          </a:p>
          <a:p>
            <a:pPr marL="171450" indent="-171450">
              <a:buFontTx/>
              <a:buChar char="-"/>
            </a:pPr>
            <a:r>
              <a:rPr lang="en-US" dirty="0" err="1"/>
              <a:t>Viktig</a:t>
            </a:r>
            <a:r>
              <a:rPr lang="en-US" dirty="0"/>
              <a:t>: </a:t>
            </a:r>
            <a:r>
              <a:rPr lang="en-US" b="1" dirty="0"/>
              <a:t>Vi vet at det </a:t>
            </a:r>
            <a:r>
              <a:rPr lang="en-US" b="1" dirty="0" err="1"/>
              <a:t>ikke</a:t>
            </a:r>
            <a:r>
              <a:rPr lang="en-US" b="1" dirty="0"/>
              <a:t> er </a:t>
            </a:r>
            <a:r>
              <a:rPr lang="en-US" b="1" dirty="0" err="1"/>
              <a:t>ekte</a:t>
            </a:r>
            <a:r>
              <a:rPr lang="en-US" b="1" dirty="0"/>
              <a:t>, men den </a:t>
            </a:r>
            <a:r>
              <a:rPr lang="en-US" b="1" dirty="0" err="1"/>
              <a:t>logiske</a:t>
            </a:r>
            <a:r>
              <a:rPr lang="en-US" b="1" dirty="0"/>
              <a:t> </a:t>
            </a:r>
            <a:r>
              <a:rPr lang="en-US" b="1" dirty="0" err="1"/>
              <a:t>hjerne</a:t>
            </a:r>
            <a:r>
              <a:rPr lang="en-US" b="1" dirty="0"/>
              <a:t> </a:t>
            </a:r>
            <a:r>
              <a:rPr lang="en-US" b="1" dirty="0" err="1"/>
              <a:t>forteller</a:t>
            </a:r>
            <a:r>
              <a:rPr lang="en-US" b="1" dirty="0"/>
              <a:t> </a:t>
            </a:r>
            <a:r>
              <a:rPr lang="en-US" b="1" dirty="0" err="1"/>
              <a:t>ikke</a:t>
            </a:r>
            <a:r>
              <a:rPr lang="en-US" b="1" dirty="0"/>
              <a:t> </a:t>
            </a:r>
            <a:r>
              <a:rPr lang="en-US" b="1" dirty="0" err="1"/>
              <a:t>følelseshjernen</a:t>
            </a:r>
            <a:r>
              <a:rPr lang="en-US" b="1" dirty="0"/>
              <a:t>, </a:t>
            </a:r>
            <a:r>
              <a:rPr lang="en-US" b="1" dirty="0" err="1"/>
              <a:t>som</a:t>
            </a:r>
            <a:r>
              <a:rPr lang="en-US" b="1" dirty="0"/>
              <a:t> er den </a:t>
            </a:r>
            <a:r>
              <a:rPr lang="en-US" b="1" dirty="0" err="1"/>
              <a:t>sterke</a:t>
            </a:r>
            <a:r>
              <a:rPr lang="en-US" b="1" dirty="0"/>
              <a:t> </a:t>
            </a:r>
            <a:r>
              <a:rPr lang="en-US" b="1" dirty="0" err="1"/>
              <a:t>delen</a:t>
            </a:r>
            <a:r>
              <a:rPr lang="en-US" b="1" dirty="0"/>
              <a:t> av </a:t>
            </a:r>
            <a:r>
              <a:rPr lang="en-US" b="1" dirty="0" err="1"/>
              <a:t>oss</a:t>
            </a:r>
            <a:r>
              <a:rPr lang="en-US" b="1" dirty="0"/>
              <a:t> -  vi </a:t>
            </a:r>
            <a:r>
              <a:rPr lang="en-US" b="1" dirty="0" err="1"/>
              <a:t>får</a:t>
            </a:r>
            <a:r>
              <a:rPr lang="en-US" b="1" dirty="0"/>
              <a:t> like </a:t>
            </a:r>
            <a:r>
              <a:rPr lang="en-US" b="1" dirty="0" err="1"/>
              <a:t>mye</a:t>
            </a:r>
            <a:r>
              <a:rPr lang="en-US" b="1" dirty="0"/>
              <a:t> </a:t>
            </a:r>
            <a:r>
              <a:rPr lang="en-US" b="1" dirty="0" err="1"/>
              <a:t>følelsen</a:t>
            </a:r>
            <a:r>
              <a:rPr lang="en-US" b="1" dirty="0"/>
              <a:t> av at </a:t>
            </a:r>
            <a:r>
              <a:rPr lang="en-US" b="1" dirty="0" err="1"/>
              <a:t>slik</a:t>
            </a:r>
            <a:r>
              <a:rPr lang="en-US" b="1" dirty="0"/>
              <a:t> "</a:t>
            </a:r>
            <a:r>
              <a:rPr lang="en-US" b="1" dirty="0" err="1"/>
              <a:t>burde</a:t>
            </a:r>
            <a:r>
              <a:rPr lang="en-US" b="1" dirty="0"/>
              <a:t> det ha </a:t>
            </a:r>
            <a:r>
              <a:rPr lang="en-US" b="1" dirty="0" err="1"/>
              <a:t>vært</a:t>
            </a:r>
            <a:r>
              <a:rPr lang="en-US" b="1" dirty="0"/>
              <a:t>"</a:t>
            </a:r>
          </a:p>
          <a:p>
            <a:pPr marL="171450" indent="-171450">
              <a:buFontTx/>
              <a:buChar char="-"/>
            </a:pPr>
            <a:r>
              <a:rPr lang="en-US" b="1" dirty="0"/>
              <a:t>Har du 1000 </a:t>
            </a:r>
            <a:r>
              <a:rPr lang="en-US" b="1" dirty="0" err="1"/>
              <a:t>venner</a:t>
            </a:r>
            <a:r>
              <a:rPr lang="en-US" b="1" dirty="0"/>
              <a:t>, </a:t>
            </a:r>
            <a:r>
              <a:rPr lang="en-US" b="1" dirty="0" err="1"/>
              <a:t>og</a:t>
            </a:r>
            <a:r>
              <a:rPr lang="en-US" b="1" dirty="0"/>
              <a:t> vi </a:t>
            </a:r>
            <a:r>
              <a:rPr lang="en-US" b="1" dirty="0" err="1"/>
              <a:t>antar</a:t>
            </a:r>
            <a:r>
              <a:rPr lang="en-US" b="1" dirty="0"/>
              <a:t> at vi </a:t>
            </a:r>
            <a:r>
              <a:rPr lang="en-US" b="1" dirty="0" err="1"/>
              <a:t>har</a:t>
            </a:r>
            <a:r>
              <a:rPr lang="en-US" b="1" dirty="0"/>
              <a:t> 50 "</a:t>
            </a:r>
            <a:r>
              <a:rPr lang="en-US" b="1" dirty="0" err="1"/>
              <a:t>spesielt</a:t>
            </a:r>
            <a:r>
              <a:rPr lang="en-US" b="1" dirty="0"/>
              <a:t> </a:t>
            </a:r>
            <a:r>
              <a:rPr lang="en-US" b="1" dirty="0" err="1"/>
              <a:t>supre</a:t>
            </a:r>
            <a:r>
              <a:rPr lang="en-US" b="1" dirty="0"/>
              <a:t>" </a:t>
            </a:r>
            <a:r>
              <a:rPr lang="en-US" b="1" dirty="0" err="1"/>
              <a:t>dager</a:t>
            </a:r>
            <a:r>
              <a:rPr lang="en-US" b="1" dirty="0"/>
              <a:t> </a:t>
            </a:r>
            <a:r>
              <a:rPr lang="en-US" b="1" dirty="0" err="1"/>
              <a:t>hvert</a:t>
            </a:r>
            <a:r>
              <a:rPr lang="en-US" b="1" dirty="0"/>
              <a:t> </a:t>
            </a:r>
            <a:r>
              <a:rPr lang="en-US" b="1" dirty="0" err="1"/>
              <a:t>år</a:t>
            </a:r>
            <a:r>
              <a:rPr lang="en-US" b="1" dirty="0"/>
              <a:t>, </a:t>
            </a:r>
            <a:r>
              <a:rPr lang="en-US" b="1" dirty="0" err="1"/>
              <a:t>vil</a:t>
            </a:r>
            <a:r>
              <a:rPr lang="en-US" b="1" dirty="0"/>
              <a:t> </a:t>
            </a:r>
            <a:r>
              <a:rPr lang="en-US" b="1" dirty="0" err="1"/>
              <a:t>nesten</a:t>
            </a:r>
            <a:r>
              <a:rPr lang="en-US" b="1" dirty="0"/>
              <a:t> 150 </a:t>
            </a:r>
            <a:r>
              <a:rPr lang="en-US" b="1" dirty="0" err="1"/>
              <a:t>venner</a:t>
            </a:r>
            <a:r>
              <a:rPr lang="en-US" b="1" dirty="0"/>
              <a:t> poster </a:t>
            </a:r>
            <a:r>
              <a:rPr lang="en-US" b="1" dirty="0" err="1"/>
              <a:t>noe</a:t>
            </a:r>
            <a:r>
              <a:rPr lang="en-US" b="1" dirty="0"/>
              <a:t> "</a:t>
            </a:r>
            <a:r>
              <a:rPr lang="en-US" b="1" dirty="0" err="1"/>
              <a:t>ekstraordinært</a:t>
            </a:r>
            <a:r>
              <a:rPr lang="en-US" b="1" dirty="0"/>
              <a:t>" </a:t>
            </a:r>
            <a:r>
              <a:rPr lang="en-US" b="1" dirty="0" err="1"/>
              <a:t>på</a:t>
            </a:r>
            <a:r>
              <a:rPr lang="en-US" b="1" dirty="0"/>
              <a:t> </a:t>
            </a:r>
            <a:r>
              <a:rPr lang="en-US" b="1" dirty="0" err="1"/>
              <a:t>sosiale</a:t>
            </a:r>
            <a:r>
              <a:rPr lang="en-US" b="1" dirty="0"/>
              <a:t> </a:t>
            </a:r>
            <a:r>
              <a:rPr lang="en-US" b="1" dirty="0" err="1"/>
              <a:t>medier</a:t>
            </a:r>
            <a:r>
              <a:rPr lang="en-US" dirty="0"/>
              <a:t>… - </a:t>
            </a:r>
            <a:r>
              <a:rPr lang="en-US" dirty="0" err="1"/>
              <a:t>Virkre</a:t>
            </a:r>
            <a:r>
              <a:rPr lang="en-US" dirty="0"/>
              <a:t> </a:t>
            </a:r>
            <a:r>
              <a:rPr lang="en-US" dirty="0" err="1"/>
              <a:t>som</a:t>
            </a:r>
            <a:r>
              <a:rPr lang="en-US" dirty="0"/>
              <a:t> "alle" </a:t>
            </a:r>
            <a:r>
              <a:rPr lang="en-US" dirty="0" err="1"/>
              <a:t>har</a:t>
            </a:r>
            <a:r>
              <a:rPr lang="en-US" dirty="0"/>
              <a:t> det </a:t>
            </a:r>
            <a:r>
              <a:rPr lang="en-US" dirty="0" err="1"/>
              <a:t>gøy</a:t>
            </a:r>
            <a:r>
              <a:rPr lang="en-US" dirty="0"/>
              <a:t> </a:t>
            </a:r>
            <a:r>
              <a:rPr lang="en-US" dirty="0" err="1"/>
              <a:t>hver</a:t>
            </a:r>
            <a:r>
              <a:rPr lang="en-US" dirty="0"/>
              <a:t> </a:t>
            </a:r>
            <a:r>
              <a:rPr lang="en-US" dirty="0" err="1"/>
              <a:t>dag</a:t>
            </a:r>
            <a:r>
              <a:rPr lang="en-US" dirty="0"/>
              <a:t>, bare </a:t>
            </a:r>
            <a:r>
              <a:rPr lang="en-US" dirty="0" err="1"/>
              <a:t>jeg</a:t>
            </a:r>
            <a:r>
              <a:rPr lang="en-US" dirty="0"/>
              <a:t> </a:t>
            </a:r>
            <a:r>
              <a:rPr lang="en-US" dirty="0" err="1"/>
              <a:t>som</a:t>
            </a:r>
            <a:r>
              <a:rPr lang="en-US" dirty="0"/>
              <a:t> </a:t>
            </a:r>
            <a:r>
              <a:rPr lang="en-US" dirty="0" err="1"/>
              <a:t>har</a:t>
            </a:r>
            <a:r>
              <a:rPr lang="en-US" dirty="0"/>
              <a:t> det </a:t>
            </a:r>
            <a:r>
              <a:rPr lang="en-US" dirty="0" err="1"/>
              <a:t>fint</a:t>
            </a:r>
            <a:r>
              <a:rPr lang="en-US" dirty="0"/>
              <a:t> </a:t>
            </a:r>
            <a:r>
              <a:rPr lang="en-US" dirty="0" err="1"/>
              <a:t>noen</a:t>
            </a:r>
            <a:r>
              <a:rPr lang="en-US" dirty="0"/>
              <a:t> "</a:t>
            </a:r>
            <a:r>
              <a:rPr lang="en-US" dirty="0" err="1"/>
              <a:t>få</a:t>
            </a:r>
            <a:r>
              <a:rPr lang="en-US" dirty="0"/>
              <a:t>" </a:t>
            </a:r>
            <a:r>
              <a:rPr lang="en-US" dirty="0" err="1"/>
              <a:t>dager</a:t>
            </a:r>
            <a:r>
              <a:rPr lang="en-US" dirty="0"/>
              <a:t> i </a:t>
            </a:r>
            <a:r>
              <a:rPr lang="en-US" dirty="0" err="1"/>
              <a:t>året</a:t>
            </a:r>
            <a:r>
              <a:rPr lang="en-US" dirty="0"/>
              <a:t>…</a:t>
            </a:r>
          </a:p>
          <a:p>
            <a:pPr marL="171450" indent="-171450">
              <a:buFontTx/>
              <a:buChar char="-"/>
            </a:pPr>
            <a:r>
              <a:rPr lang="en-US" b="1" dirty="0" err="1"/>
              <a:t>Før</a:t>
            </a:r>
            <a:r>
              <a:rPr lang="en-US" b="1" dirty="0"/>
              <a:t> </a:t>
            </a:r>
            <a:r>
              <a:rPr lang="en-US" b="1" dirty="0" err="1"/>
              <a:t>sammenlignet</a:t>
            </a:r>
            <a:r>
              <a:rPr lang="en-US" b="1" dirty="0"/>
              <a:t> vi </a:t>
            </a:r>
            <a:r>
              <a:rPr lang="en-US" b="1" dirty="0" err="1"/>
              <a:t>oss</a:t>
            </a:r>
            <a:r>
              <a:rPr lang="en-US" b="1" dirty="0"/>
              <a:t> med de I gata </a:t>
            </a:r>
            <a:r>
              <a:rPr lang="en-US" b="1" dirty="0" err="1"/>
              <a:t>og</a:t>
            </a:r>
            <a:r>
              <a:rPr lang="en-US" b="1" dirty="0"/>
              <a:t> </a:t>
            </a:r>
            <a:r>
              <a:rPr lang="en-US" b="1" dirty="0" err="1"/>
              <a:t>familie</a:t>
            </a:r>
            <a:r>
              <a:rPr lang="en-US" b="1" dirty="0"/>
              <a:t> (</a:t>
            </a:r>
            <a:r>
              <a:rPr lang="en-US" b="1" dirty="0" err="1"/>
              <a:t>tilfeldig</a:t>
            </a:r>
            <a:r>
              <a:rPr lang="en-US" b="1" dirty="0"/>
              <a:t> </a:t>
            </a:r>
            <a:r>
              <a:rPr lang="en-US" b="1" dirty="0" err="1"/>
              <a:t>utplukk</a:t>
            </a:r>
            <a:r>
              <a:rPr lang="en-US" b="1" dirty="0"/>
              <a:t> av </a:t>
            </a:r>
            <a:r>
              <a:rPr lang="en-US" b="1" dirty="0" err="1"/>
              <a:t>verdens</a:t>
            </a:r>
            <a:r>
              <a:rPr lang="en-US" b="1" dirty="0"/>
              <a:t> </a:t>
            </a:r>
            <a:r>
              <a:rPr lang="en-US" b="1" dirty="0" err="1"/>
              <a:t>befolkning</a:t>
            </a:r>
            <a:r>
              <a:rPr lang="en-US" b="1" dirty="0"/>
              <a:t>), </a:t>
            </a:r>
            <a:r>
              <a:rPr lang="en-US" b="1" dirty="0" err="1"/>
              <a:t>nå</a:t>
            </a:r>
            <a:r>
              <a:rPr lang="en-US" b="1" dirty="0"/>
              <a:t> med </a:t>
            </a:r>
            <a:r>
              <a:rPr lang="en-US" b="1" dirty="0" err="1"/>
              <a:t>falske</a:t>
            </a:r>
            <a:r>
              <a:rPr lang="en-US" b="1" dirty="0"/>
              <a:t> profiler </a:t>
            </a:r>
            <a:r>
              <a:rPr lang="en-US" b="1" dirty="0" err="1"/>
              <a:t>eller</a:t>
            </a:r>
            <a:r>
              <a:rPr lang="en-US" b="1" dirty="0"/>
              <a:t> </a:t>
            </a:r>
            <a:r>
              <a:rPr lang="en-US" b="1" dirty="0" err="1"/>
              <a:t>noen</a:t>
            </a:r>
            <a:r>
              <a:rPr lang="en-US" b="1" dirty="0"/>
              <a:t> "</a:t>
            </a:r>
            <a:r>
              <a:rPr lang="en-US" b="1" dirty="0" err="1"/>
              <a:t>helt</a:t>
            </a:r>
            <a:r>
              <a:rPr lang="en-US" b="1" dirty="0"/>
              <a:t> </a:t>
            </a:r>
            <a:r>
              <a:rPr lang="en-US" b="1" dirty="0" err="1"/>
              <a:t>spesielle</a:t>
            </a:r>
            <a:r>
              <a:rPr lang="en-US" b="1" dirty="0"/>
              <a:t>"</a:t>
            </a:r>
          </a:p>
          <a:p>
            <a:pPr marL="171450" indent="-171450">
              <a:buFontTx/>
              <a:buChar char="-"/>
            </a:pPr>
            <a:r>
              <a:rPr lang="en-US" dirty="0"/>
              <a:t>Selv om </a:t>
            </a:r>
            <a:r>
              <a:rPr lang="en-US" dirty="0" err="1"/>
              <a:t>sosiale</a:t>
            </a:r>
            <a:r>
              <a:rPr lang="en-US" dirty="0"/>
              <a:t> </a:t>
            </a:r>
            <a:r>
              <a:rPr lang="en-US" dirty="0" err="1"/>
              <a:t>medier</a:t>
            </a:r>
            <a:r>
              <a:rPr lang="en-US" dirty="0"/>
              <a:t> </a:t>
            </a:r>
            <a:r>
              <a:rPr lang="en-US" dirty="0" err="1"/>
              <a:t>viser</a:t>
            </a:r>
            <a:r>
              <a:rPr lang="en-US" dirty="0"/>
              <a:t> </a:t>
            </a:r>
            <a:r>
              <a:rPr lang="en-US" dirty="0" err="1"/>
              <a:t>svært</a:t>
            </a:r>
            <a:r>
              <a:rPr lang="en-US" dirty="0"/>
              <a:t> mange </a:t>
            </a:r>
            <a:r>
              <a:rPr lang="en-US" dirty="0" err="1"/>
              <a:t>personer</a:t>
            </a:r>
            <a:r>
              <a:rPr lang="en-US" dirty="0"/>
              <a:t>, </a:t>
            </a:r>
            <a:r>
              <a:rPr lang="en-US" b="1" dirty="0" err="1"/>
              <a:t>fremstår</a:t>
            </a:r>
            <a:r>
              <a:rPr lang="en-US" b="1" dirty="0"/>
              <a:t> det </a:t>
            </a:r>
            <a:r>
              <a:rPr lang="en-US" b="1" dirty="0" err="1"/>
              <a:t>som</a:t>
            </a:r>
            <a:r>
              <a:rPr lang="en-US" b="1" dirty="0"/>
              <a:t> </a:t>
            </a:r>
            <a:r>
              <a:rPr lang="en-US" b="1" dirty="0" err="1"/>
              <a:t>én</a:t>
            </a:r>
            <a:r>
              <a:rPr lang="en-US" b="1" dirty="0"/>
              <a:t> person med alle de positive </a:t>
            </a:r>
            <a:r>
              <a:rPr lang="en-US" b="1" dirty="0" err="1"/>
              <a:t>egenskapene</a:t>
            </a:r>
            <a:r>
              <a:rPr lang="en-US" dirty="0"/>
              <a:t>. – vi </a:t>
            </a:r>
            <a:r>
              <a:rPr lang="en-US" dirty="0" err="1"/>
              <a:t>plukker</a:t>
            </a:r>
            <a:r>
              <a:rPr lang="en-US" dirty="0"/>
              <a:t> det </a:t>
            </a:r>
            <a:r>
              <a:rPr lang="en-US" dirty="0" err="1"/>
              <a:t>beste</a:t>
            </a:r>
            <a:r>
              <a:rPr lang="en-US" dirty="0"/>
              <a:t> </a:t>
            </a:r>
            <a:r>
              <a:rPr lang="en-US" dirty="0" err="1"/>
              <a:t>fra</a:t>
            </a:r>
            <a:r>
              <a:rPr lang="en-US" dirty="0"/>
              <a:t> </a:t>
            </a:r>
            <a:r>
              <a:rPr lang="en-US" dirty="0" err="1"/>
              <a:t>hundrevis</a:t>
            </a:r>
            <a:r>
              <a:rPr lang="en-US" dirty="0"/>
              <a:t> av </a:t>
            </a:r>
            <a:r>
              <a:rPr lang="en-US" dirty="0" err="1"/>
              <a:t>personer</a:t>
            </a:r>
            <a:r>
              <a:rPr lang="en-US" dirty="0"/>
              <a:t> </a:t>
            </a:r>
            <a:r>
              <a:rPr lang="en-US" dirty="0" err="1"/>
              <a:t>og</a:t>
            </a:r>
            <a:r>
              <a:rPr lang="en-US" dirty="0"/>
              <a:t> lager </a:t>
            </a:r>
            <a:r>
              <a:rPr lang="en-US" dirty="0" err="1"/>
              <a:t>underbevisst</a:t>
            </a:r>
            <a:r>
              <a:rPr lang="en-US" dirty="0"/>
              <a:t> "</a:t>
            </a:r>
            <a:r>
              <a:rPr lang="en-US" dirty="0" err="1"/>
              <a:t>idealmonsteret</a:t>
            </a:r>
            <a:r>
              <a:rPr lang="en-US" dirty="0"/>
              <a:t>"</a:t>
            </a:r>
          </a:p>
          <a:p>
            <a:endParaRPr lang="en-US" dirty="0"/>
          </a:p>
          <a:p>
            <a:r>
              <a:rPr lang="en-US" b="1" dirty="0" err="1"/>
              <a:t>Depresjon</a:t>
            </a:r>
            <a:r>
              <a:rPr lang="en-US" b="1" dirty="0"/>
              <a:t>:</a:t>
            </a:r>
          </a:p>
          <a:p>
            <a:pPr marL="171450" indent="-171450">
              <a:buFontTx/>
              <a:buChar char="-"/>
            </a:pPr>
            <a:r>
              <a:rPr lang="nb-NO" dirty="0"/>
              <a:t>🔴</a:t>
            </a:r>
            <a:r>
              <a:rPr lang="en-US" dirty="0" err="1"/>
              <a:t>Svært</a:t>
            </a:r>
            <a:r>
              <a:rPr lang="en-US" dirty="0"/>
              <a:t> mange studier </a:t>
            </a:r>
            <a:r>
              <a:rPr lang="en-US" dirty="0" err="1"/>
              <a:t>viser</a:t>
            </a:r>
            <a:r>
              <a:rPr lang="en-US" dirty="0"/>
              <a:t> at </a:t>
            </a:r>
            <a:r>
              <a:rPr lang="en-US" dirty="0" err="1"/>
              <a:t>depresjon</a:t>
            </a:r>
            <a:r>
              <a:rPr lang="en-US" dirty="0"/>
              <a:t> </a:t>
            </a:r>
            <a:r>
              <a:rPr lang="en-US" dirty="0" err="1"/>
              <a:t>og</a:t>
            </a:r>
            <a:r>
              <a:rPr lang="en-US" dirty="0"/>
              <a:t> </a:t>
            </a:r>
            <a:r>
              <a:rPr lang="en-US" dirty="0" err="1"/>
              <a:t>antall</a:t>
            </a:r>
            <a:r>
              <a:rPr lang="en-US" dirty="0"/>
              <a:t> timer </a:t>
            </a:r>
            <a:r>
              <a:rPr lang="en-US" dirty="0" err="1"/>
              <a:t>skjermbruk</a:t>
            </a:r>
            <a:r>
              <a:rPr lang="en-US" dirty="0"/>
              <a:t> </a:t>
            </a:r>
            <a:r>
              <a:rPr lang="en-US" dirty="0" err="1"/>
              <a:t>følger</a:t>
            </a:r>
            <a:r>
              <a:rPr lang="en-US" dirty="0"/>
              <a:t> </a:t>
            </a:r>
            <a:r>
              <a:rPr lang="en-US" dirty="0" err="1"/>
              <a:t>hverandre</a:t>
            </a:r>
            <a:r>
              <a:rPr lang="en-US" dirty="0"/>
              <a:t>. Men </a:t>
            </a:r>
            <a:r>
              <a:rPr lang="en-US" dirty="0" err="1"/>
              <a:t>hva</a:t>
            </a:r>
            <a:r>
              <a:rPr lang="en-US" dirty="0"/>
              <a:t> er </a:t>
            </a:r>
            <a:r>
              <a:rPr lang="en-US" b="1" dirty="0" err="1"/>
              <a:t>årsak</a:t>
            </a:r>
            <a:r>
              <a:rPr lang="en-US" b="1" dirty="0"/>
              <a:t> </a:t>
            </a:r>
            <a:r>
              <a:rPr lang="en-US" b="1" dirty="0" err="1"/>
              <a:t>og</a:t>
            </a:r>
            <a:r>
              <a:rPr lang="en-US" b="1" dirty="0"/>
              <a:t> </a:t>
            </a:r>
            <a:r>
              <a:rPr lang="en-US" b="1" dirty="0" err="1"/>
              <a:t>virkning</a:t>
            </a:r>
            <a:r>
              <a:rPr lang="en-US" b="1" dirty="0"/>
              <a:t> </a:t>
            </a:r>
            <a:r>
              <a:rPr lang="en-US" dirty="0"/>
              <a:t>– Nyere studier er </a:t>
            </a:r>
            <a:r>
              <a:rPr lang="en-US" dirty="0" err="1"/>
              <a:t>tydelige</a:t>
            </a:r>
            <a:r>
              <a:rPr lang="en-US" dirty="0"/>
              <a:t> </a:t>
            </a:r>
            <a:r>
              <a:rPr lang="en-US" dirty="0" err="1"/>
              <a:t>på</a:t>
            </a:r>
            <a:r>
              <a:rPr lang="en-US" dirty="0"/>
              <a:t> at </a:t>
            </a:r>
            <a:r>
              <a:rPr lang="en-US" dirty="0" err="1"/>
              <a:t>depresjonen</a:t>
            </a:r>
            <a:r>
              <a:rPr lang="en-US" dirty="0"/>
              <a:t> </a:t>
            </a:r>
            <a:r>
              <a:rPr lang="en-US" dirty="0" err="1"/>
              <a:t>kommer</a:t>
            </a:r>
            <a:r>
              <a:rPr lang="en-US" dirty="0"/>
              <a:t> av </a:t>
            </a:r>
            <a:r>
              <a:rPr lang="en-US" dirty="0" err="1"/>
              <a:t>skjermbruken</a:t>
            </a:r>
            <a:r>
              <a:rPr lang="en-US" dirty="0"/>
              <a:t>.</a:t>
            </a:r>
          </a:p>
          <a:p>
            <a:pPr marL="171450" indent="-171450">
              <a:buFontTx/>
              <a:buChar char="-"/>
            </a:pPr>
            <a:r>
              <a:rPr lang="nb-NO" dirty="0"/>
              <a:t>🟢</a:t>
            </a:r>
            <a:r>
              <a:rPr lang="en-US" b="1" dirty="0"/>
              <a:t>Vi </a:t>
            </a:r>
            <a:r>
              <a:rPr lang="en-US" b="1" dirty="0" err="1"/>
              <a:t>bruker</a:t>
            </a:r>
            <a:r>
              <a:rPr lang="en-US" b="1" dirty="0"/>
              <a:t> </a:t>
            </a:r>
            <a:r>
              <a:rPr lang="en-US" b="1" dirty="0" err="1"/>
              <a:t>sosiale</a:t>
            </a:r>
            <a:r>
              <a:rPr lang="en-US" b="1" dirty="0"/>
              <a:t> </a:t>
            </a:r>
            <a:r>
              <a:rPr lang="en-US" b="1" dirty="0" err="1"/>
              <a:t>medier</a:t>
            </a:r>
            <a:r>
              <a:rPr lang="en-US" b="1" dirty="0"/>
              <a:t> </a:t>
            </a:r>
            <a:r>
              <a:rPr lang="en-US" b="1" dirty="0" err="1"/>
              <a:t>når</a:t>
            </a:r>
            <a:r>
              <a:rPr lang="en-US" b="1" dirty="0"/>
              <a:t> vi </a:t>
            </a:r>
            <a:r>
              <a:rPr lang="en-US" b="1" dirty="0" err="1"/>
              <a:t>har</a:t>
            </a:r>
            <a:r>
              <a:rPr lang="en-US" b="1" dirty="0"/>
              <a:t> det </a:t>
            </a:r>
            <a:r>
              <a:rPr lang="en-US" b="1" dirty="0" err="1"/>
              <a:t>vanskelig</a:t>
            </a:r>
            <a:r>
              <a:rPr lang="en-US" b="1" dirty="0"/>
              <a:t>, </a:t>
            </a:r>
            <a:r>
              <a:rPr lang="en-US" b="1" dirty="0" err="1"/>
              <a:t>og</a:t>
            </a:r>
            <a:r>
              <a:rPr lang="en-US" b="1" dirty="0"/>
              <a:t> </a:t>
            </a:r>
            <a:r>
              <a:rPr lang="en-US" b="1" dirty="0" err="1"/>
              <a:t>rømmer</a:t>
            </a:r>
            <a:r>
              <a:rPr lang="en-US" b="1" dirty="0"/>
              <a:t> </a:t>
            </a:r>
            <a:r>
              <a:rPr lang="en-US" b="1" dirty="0" err="1"/>
              <a:t>fra</a:t>
            </a:r>
            <a:r>
              <a:rPr lang="en-US" b="1" dirty="0"/>
              <a:t> </a:t>
            </a:r>
            <a:r>
              <a:rPr lang="en-US" b="1" dirty="0" err="1"/>
              <a:t>situasjonen</a:t>
            </a:r>
            <a:r>
              <a:rPr lang="en-US" b="1" dirty="0"/>
              <a:t> </a:t>
            </a:r>
            <a:r>
              <a:rPr lang="en-US" b="1" dirty="0" err="1"/>
              <a:t>både</a:t>
            </a:r>
            <a:r>
              <a:rPr lang="en-US" b="1" dirty="0"/>
              <a:t> i den </a:t>
            </a:r>
            <a:r>
              <a:rPr lang="en-US" b="1" dirty="0" err="1"/>
              <a:t>fysiske</a:t>
            </a:r>
            <a:r>
              <a:rPr lang="en-US" b="1" dirty="0"/>
              <a:t> </a:t>
            </a:r>
            <a:r>
              <a:rPr lang="en-US" b="1" dirty="0" err="1"/>
              <a:t>og</a:t>
            </a:r>
            <a:r>
              <a:rPr lang="en-US" b="1" dirty="0"/>
              <a:t> </a:t>
            </a:r>
            <a:r>
              <a:rPr lang="en-US" b="1" dirty="0" err="1"/>
              <a:t>mentale</a:t>
            </a:r>
            <a:r>
              <a:rPr lang="en-US" b="1" dirty="0"/>
              <a:t> </a:t>
            </a:r>
            <a:r>
              <a:rPr lang="en-US" b="1" dirty="0" err="1"/>
              <a:t>verden</a:t>
            </a:r>
            <a:r>
              <a:rPr lang="en-US" b="1" dirty="0"/>
              <a:t> - I </a:t>
            </a:r>
            <a:r>
              <a:rPr lang="en-US" b="1" dirty="0" err="1"/>
              <a:t>stedet</a:t>
            </a:r>
            <a:r>
              <a:rPr lang="en-US" b="1" dirty="0"/>
              <a:t> for å </a:t>
            </a:r>
            <a:r>
              <a:rPr lang="en-US" b="1" dirty="0" err="1"/>
              <a:t>stå</a:t>
            </a:r>
            <a:r>
              <a:rPr lang="en-US" b="1" dirty="0"/>
              <a:t> I den </a:t>
            </a:r>
            <a:r>
              <a:rPr lang="en-US" dirty="0"/>
              <a:t>– </a:t>
            </a:r>
            <a:r>
              <a:rPr lang="en-US" dirty="0" err="1"/>
              <a:t>altså</a:t>
            </a:r>
            <a:r>
              <a:rPr lang="en-US" dirty="0"/>
              <a:t> vi </a:t>
            </a:r>
            <a:r>
              <a:rPr lang="en-US" dirty="0" err="1"/>
              <a:t>blir</a:t>
            </a:r>
            <a:r>
              <a:rPr lang="en-US" dirty="0"/>
              <a:t> </a:t>
            </a:r>
            <a:r>
              <a:rPr lang="en-US" dirty="0" err="1"/>
              <a:t>dårligere</a:t>
            </a:r>
            <a:r>
              <a:rPr lang="en-US" dirty="0"/>
              <a:t> </a:t>
            </a:r>
            <a:r>
              <a:rPr lang="en-US" dirty="0" err="1"/>
              <a:t>og</a:t>
            </a:r>
            <a:r>
              <a:rPr lang="en-US" dirty="0"/>
              <a:t> </a:t>
            </a:r>
            <a:r>
              <a:rPr lang="en-US" dirty="0" err="1"/>
              <a:t>dårligere</a:t>
            </a:r>
            <a:r>
              <a:rPr lang="en-US" dirty="0"/>
              <a:t> </a:t>
            </a:r>
            <a:r>
              <a:rPr lang="en-US" dirty="0" err="1"/>
              <a:t>til</a:t>
            </a:r>
            <a:r>
              <a:rPr lang="en-US" dirty="0"/>
              <a:t> å </a:t>
            </a:r>
            <a:r>
              <a:rPr lang="en-US" dirty="0" err="1"/>
              <a:t>håndtere</a:t>
            </a:r>
            <a:r>
              <a:rPr lang="en-US" dirty="0"/>
              <a:t> den </a:t>
            </a:r>
            <a:r>
              <a:rPr lang="en-US" dirty="0" err="1"/>
              <a:t>virkelige</a:t>
            </a:r>
            <a:r>
              <a:rPr lang="en-US" dirty="0"/>
              <a:t> </a:t>
            </a:r>
            <a:r>
              <a:rPr lang="en-US" dirty="0" err="1"/>
              <a:t>verden</a:t>
            </a:r>
            <a:r>
              <a:rPr lang="en-US" dirty="0"/>
              <a:t> </a:t>
            </a:r>
          </a:p>
        </p:txBody>
      </p:sp>
      <p:sp>
        <p:nvSpPr>
          <p:cNvPr id="4" name="Slide Number Placeholder 3"/>
          <p:cNvSpPr>
            <a:spLocks noGrp="1"/>
          </p:cNvSpPr>
          <p:nvPr>
            <p:ph type="sldNum" sz="quarter" idx="5"/>
          </p:nvPr>
        </p:nvSpPr>
        <p:spPr/>
        <p:txBody>
          <a:bodyPr/>
          <a:lstStyle/>
          <a:p>
            <a:fld id="{479B9F77-3956-4D7C-9BB6-843FBA0BDBD7}" type="slidenum">
              <a:rPr lang="nb-NO" smtClean="0"/>
              <a:t>11</a:t>
            </a:fld>
            <a:endParaRPr lang="nb-NO"/>
          </a:p>
        </p:txBody>
      </p:sp>
    </p:spTree>
    <p:extLst>
      <p:ext uri="{BB962C8B-B14F-4D97-AF65-F5344CB8AC3E}">
        <p14:creationId xmlns:p14="http://schemas.microsoft.com/office/powerpoint/2010/main" val="2639792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nb-NO"/>
          </a:p>
        </p:txBody>
      </p:sp>
      <p:sp>
        <p:nvSpPr>
          <p:cNvPr id="3" name="Notes Placeholder 2"/>
          <p:cNvSpPr>
            <a:spLocks noGrp="1"/>
          </p:cNvSpPr>
          <p:nvPr>
            <p:ph type="body" idx="1"/>
          </p:nvPr>
        </p:nvSpPr>
        <p:spPr/>
        <p:txBody>
          <a:bodyPr/>
          <a:lstStyle/>
          <a:p>
            <a:r>
              <a:rPr lang="en-US" b="1" dirty="0"/>
              <a:t>25 min</a:t>
            </a:r>
          </a:p>
          <a:p>
            <a:endParaRPr lang="en-US" dirty="0"/>
          </a:p>
          <a:p>
            <a:r>
              <a:rPr lang="nb-NO" dirty="0"/>
              <a:t>🟢</a:t>
            </a:r>
            <a:r>
              <a:rPr lang="en-US" dirty="0"/>
              <a:t>Vi </a:t>
            </a:r>
            <a:r>
              <a:rPr lang="en-US" dirty="0" err="1"/>
              <a:t>overbelaster</a:t>
            </a:r>
            <a:r>
              <a:rPr lang="en-US" dirty="0"/>
              <a:t> </a:t>
            </a:r>
            <a:r>
              <a:rPr lang="en-US" dirty="0" err="1"/>
              <a:t>følelsessenteret</a:t>
            </a:r>
            <a:r>
              <a:rPr lang="en-US" dirty="0"/>
              <a:t> I </a:t>
            </a:r>
            <a:r>
              <a:rPr lang="en-US" dirty="0" err="1"/>
              <a:t>hjernen</a:t>
            </a:r>
            <a:r>
              <a:rPr lang="en-US" dirty="0"/>
              <a:t> med </a:t>
            </a:r>
            <a:r>
              <a:rPr lang="en-US" dirty="0" err="1"/>
              <a:t>inntrykk</a:t>
            </a:r>
            <a:endParaRPr lang="en-US" dirty="0"/>
          </a:p>
          <a:p>
            <a:pPr marL="171450" indent="-171450">
              <a:buFontTx/>
              <a:buChar char="-"/>
            </a:pPr>
            <a:r>
              <a:rPr lang="en-US" dirty="0" err="1"/>
              <a:t>Hjernes</a:t>
            </a:r>
            <a:r>
              <a:rPr lang="en-US" dirty="0"/>
              <a:t> </a:t>
            </a:r>
            <a:r>
              <a:rPr lang="en-US" dirty="0" err="1"/>
              <a:t>respons</a:t>
            </a:r>
            <a:r>
              <a:rPr lang="en-US" dirty="0"/>
              <a:t> er å </a:t>
            </a:r>
            <a:r>
              <a:rPr lang="en-US" b="1" dirty="0" err="1"/>
              <a:t>flytte</a:t>
            </a:r>
            <a:r>
              <a:rPr lang="en-US" b="1" dirty="0"/>
              <a:t> "</a:t>
            </a:r>
            <a:r>
              <a:rPr lang="en-US" b="1" dirty="0" err="1"/>
              <a:t>normalen</a:t>
            </a:r>
            <a:r>
              <a:rPr lang="en-US" b="1" dirty="0"/>
              <a:t>" for å </a:t>
            </a:r>
            <a:r>
              <a:rPr lang="en-US" b="1" dirty="0" err="1"/>
              <a:t>unngå</a:t>
            </a:r>
            <a:r>
              <a:rPr lang="en-US" b="1" dirty="0"/>
              <a:t> </a:t>
            </a:r>
            <a:r>
              <a:rPr lang="en-US" b="1" dirty="0" err="1"/>
              <a:t>overbelastning</a:t>
            </a:r>
            <a:r>
              <a:rPr lang="en-US" b="1" dirty="0"/>
              <a:t> </a:t>
            </a:r>
            <a:r>
              <a:rPr lang="en-US" dirty="0"/>
              <a:t>(</a:t>
            </a:r>
            <a:r>
              <a:rPr lang="en-US" dirty="0" err="1"/>
              <a:t>reagerer</a:t>
            </a:r>
            <a:r>
              <a:rPr lang="en-US" dirty="0"/>
              <a:t> </a:t>
            </a:r>
            <a:r>
              <a:rPr lang="en-US" dirty="0" err="1"/>
              <a:t>kun</a:t>
            </a:r>
            <a:r>
              <a:rPr lang="en-US" dirty="0"/>
              <a:t> </a:t>
            </a:r>
            <a:r>
              <a:rPr lang="en-US" dirty="0" err="1"/>
              <a:t>på</a:t>
            </a:r>
            <a:r>
              <a:rPr lang="en-US" dirty="0"/>
              <a:t> ting </a:t>
            </a:r>
            <a:r>
              <a:rPr lang="en-US" dirty="0" err="1"/>
              <a:t>utenfor</a:t>
            </a:r>
            <a:r>
              <a:rPr lang="en-US" dirty="0"/>
              <a:t> </a:t>
            </a:r>
            <a:r>
              <a:rPr lang="en-US" dirty="0" err="1"/>
              <a:t>normalen</a:t>
            </a:r>
            <a:r>
              <a:rPr lang="en-US" dirty="0"/>
              <a:t>)</a:t>
            </a:r>
          </a:p>
          <a:p>
            <a:pPr marL="171450" indent="-171450">
              <a:buFontTx/>
              <a:buChar char="-"/>
            </a:pPr>
            <a:r>
              <a:rPr lang="en-US" b="1" dirty="0"/>
              <a:t>Mer </a:t>
            </a:r>
            <a:r>
              <a:rPr lang="en-US" b="1" dirty="0" err="1"/>
              <a:t>apatiske</a:t>
            </a:r>
            <a:r>
              <a:rPr lang="en-US" b="1" dirty="0"/>
              <a:t> </a:t>
            </a:r>
            <a:r>
              <a:rPr lang="en-US" b="1" dirty="0" err="1"/>
              <a:t>og</a:t>
            </a:r>
            <a:r>
              <a:rPr lang="en-US" b="1" dirty="0"/>
              <a:t> </a:t>
            </a:r>
            <a:r>
              <a:rPr lang="en-US" b="1" dirty="0" err="1"/>
              <a:t>reagerer</a:t>
            </a:r>
            <a:r>
              <a:rPr lang="en-US" b="1" dirty="0"/>
              <a:t> </a:t>
            </a:r>
            <a:r>
              <a:rPr lang="en-US" b="1" dirty="0" err="1"/>
              <a:t>mindre</a:t>
            </a:r>
            <a:endParaRPr lang="en-US" b="1" dirty="0"/>
          </a:p>
          <a:p>
            <a:pPr marL="171450" indent="-171450">
              <a:buFontTx/>
              <a:buChar char="-"/>
            </a:pPr>
            <a:r>
              <a:rPr lang="en-US" b="1" dirty="0"/>
              <a:t>Visker </a:t>
            </a:r>
            <a:r>
              <a:rPr lang="en-US" b="1" dirty="0" err="1"/>
              <a:t>ut</a:t>
            </a:r>
            <a:r>
              <a:rPr lang="en-US" b="1" dirty="0"/>
              <a:t> </a:t>
            </a:r>
            <a:r>
              <a:rPr lang="en-US" b="1" dirty="0" err="1"/>
              <a:t>følelser</a:t>
            </a:r>
            <a:r>
              <a:rPr lang="en-US" b="1" dirty="0"/>
              <a:t> </a:t>
            </a:r>
            <a:r>
              <a:rPr lang="en-US" b="1" dirty="0" err="1"/>
              <a:t>og</a:t>
            </a:r>
            <a:r>
              <a:rPr lang="en-US" b="1" dirty="0"/>
              <a:t> </a:t>
            </a:r>
            <a:r>
              <a:rPr lang="en-US" b="1" dirty="0" err="1"/>
              <a:t>holdninger</a:t>
            </a:r>
            <a:endParaRPr lang="en-US" b="1" dirty="0"/>
          </a:p>
          <a:p>
            <a:pPr marL="171450" indent="-171450">
              <a:buFontTx/>
              <a:buChar char="-"/>
            </a:pPr>
            <a:endParaRPr lang="en-US" dirty="0"/>
          </a:p>
          <a:p>
            <a:r>
              <a:rPr lang="nb-NO" dirty="0"/>
              <a:t>🔴</a:t>
            </a:r>
            <a:r>
              <a:rPr lang="en-US" dirty="0" err="1"/>
              <a:t>F.eks</a:t>
            </a:r>
            <a:r>
              <a:rPr lang="en-US" dirty="0"/>
              <a:t>.:</a:t>
            </a:r>
          </a:p>
          <a:p>
            <a:pPr marL="171450" indent="-171450">
              <a:buFontTx/>
              <a:buChar char="-"/>
            </a:pPr>
            <a:r>
              <a:rPr lang="nb-NO" dirty="0"/>
              <a:t>🔴</a:t>
            </a:r>
            <a:r>
              <a:rPr lang="en-US" dirty="0" err="1"/>
              <a:t>Hva</a:t>
            </a:r>
            <a:r>
              <a:rPr lang="en-US" dirty="0"/>
              <a:t> </a:t>
            </a:r>
            <a:r>
              <a:rPr lang="en-US" dirty="0" err="1"/>
              <a:t>politikere</a:t>
            </a:r>
            <a:r>
              <a:rPr lang="en-US" dirty="0"/>
              <a:t> I </a:t>
            </a:r>
            <a:r>
              <a:rPr lang="en-US" dirty="0" err="1"/>
              <a:t>dag</a:t>
            </a:r>
            <a:r>
              <a:rPr lang="en-US" dirty="0"/>
              <a:t> </a:t>
            </a:r>
            <a:r>
              <a:rPr lang="en-US" dirty="0" err="1"/>
              <a:t>kan</a:t>
            </a:r>
            <a:r>
              <a:rPr lang="en-US" dirty="0"/>
              <a:t> </a:t>
            </a:r>
            <a:r>
              <a:rPr lang="en-US" dirty="0" err="1"/>
              <a:t>si</a:t>
            </a:r>
            <a:r>
              <a:rPr lang="en-US" dirty="0"/>
              <a:t> </a:t>
            </a:r>
            <a:r>
              <a:rPr lang="en-US" dirty="0" err="1"/>
              <a:t>gjør</a:t>
            </a:r>
            <a:r>
              <a:rPr lang="en-US" dirty="0"/>
              <a:t> (</a:t>
            </a:r>
            <a:r>
              <a:rPr lang="en-US" dirty="0" err="1"/>
              <a:t>speiselt</a:t>
            </a:r>
            <a:r>
              <a:rPr lang="en-US" dirty="0"/>
              <a:t> I </a:t>
            </a:r>
            <a:r>
              <a:rPr lang="en-US" dirty="0" err="1"/>
              <a:t>usa</a:t>
            </a:r>
            <a:r>
              <a:rPr lang="en-US" dirty="0"/>
              <a:t>)</a:t>
            </a:r>
          </a:p>
          <a:p>
            <a:pPr marL="171450" indent="-171450">
              <a:buFontTx/>
              <a:buChar char="-"/>
            </a:pPr>
            <a:r>
              <a:rPr lang="nb-NO" dirty="0"/>
              <a:t>🔴</a:t>
            </a:r>
            <a:r>
              <a:rPr lang="en-US" dirty="0" err="1"/>
              <a:t>Hvor</a:t>
            </a:r>
            <a:r>
              <a:rPr lang="en-US" dirty="0"/>
              <a:t> lite vi </a:t>
            </a:r>
            <a:r>
              <a:rPr lang="en-US" dirty="0" err="1"/>
              <a:t>bryr</a:t>
            </a:r>
            <a:r>
              <a:rPr lang="en-US" dirty="0"/>
              <a:t> </a:t>
            </a:r>
            <a:r>
              <a:rPr lang="en-US" dirty="0" err="1"/>
              <a:t>oss</a:t>
            </a:r>
            <a:r>
              <a:rPr lang="en-US" dirty="0"/>
              <a:t> om </a:t>
            </a:r>
            <a:r>
              <a:rPr lang="en-US" dirty="0" err="1"/>
              <a:t>krig</a:t>
            </a:r>
            <a:r>
              <a:rPr lang="en-US" dirty="0"/>
              <a:t> </a:t>
            </a:r>
            <a:r>
              <a:rPr lang="en-US" dirty="0" err="1"/>
              <a:t>osv</a:t>
            </a:r>
            <a:r>
              <a:rPr lang="en-US" dirty="0"/>
              <a:t> </a:t>
            </a:r>
            <a:r>
              <a:rPr lang="en-US" dirty="0" err="1"/>
              <a:t>når</a:t>
            </a:r>
            <a:r>
              <a:rPr lang="en-US" dirty="0"/>
              <a:t> vi </a:t>
            </a:r>
            <a:r>
              <a:rPr lang="en-US" dirty="0" err="1"/>
              <a:t>har</a:t>
            </a:r>
            <a:r>
              <a:rPr lang="en-US" dirty="0"/>
              <a:t> </a:t>
            </a:r>
            <a:r>
              <a:rPr lang="en-US" dirty="0" err="1"/>
              <a:t>hørt</a:t>
            </a:r>
            <a:r>
              <a:rPr lang="en-US" dirty="0"/>
              <a:t> </a:t>
            </a:r>
            <a:r>
              <a:rPr lang="en-US" dirty="0" err="1"/>
              <a:t>litt</a:t>
            </a:r>
            <a:r>
              <a:rPr lang="en-US" dirty="0"/>
              <a:t> om det.</a:t>
            </a:r>
          </a:p>
          <a:p>
            <a:endParaRPr lang="en-US" dirty="0"/>
          </a:p>
          <a:p>
            <a:endParaRPr lang="nb-NO" dirty="0"/>
          </a:p>
        </p:txBody>
      </p:sp>
      <p:sp>
        <p:nvSpPr>
          <p:cNvPr id="4" name="Slide Number Placeholder 3"/>
          <p:cNvSpPr>
            <a:spLocks noGrp="1"/>
          </p:cNvSpPr>
          <p:nvPr>
            <p:ph type="sldNum" sz="quarter" idx="5"/>
          </p:nvPr>
        </p:nvSpPr>
        <p:spPr/>
        <p:txBody>
          <a:bodyPr/>
          <a:lstStyle/>
          <a:p>
            <a:fld id="{479B9F77-3956-4D7C-9BB6-843FBA0BDBD7}" type="slidenum">
              <a:rPr lang="nb-NO" smtClean="0"/>
              <a:t>12</a:t>
            </a:fld>
            <a:endParaRPr lang="nb-NO"/>
          </a:p>
        </p:txBody>
      </p:sp>
    </p:spTree>
    <p:extLst>
      <p:ext uri="{BB962C8B-B14F-4D97-AF65-F5344CB8AC3E}">
        <p14:creationId xmlns:p14="http://schemas.microsoft.com/office/powerpoint/2010/main" val="2084997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nb-NO"/>
          </a:p>
        </p:txBody>
      </p:sp>
      <p:sp>
        <p:nvSpPr>
          <p:cNvPr id="3" name="Notes Placeholder 2"/>
          <p:cNvSpPr>
            <a:spLocks noGrp="1"/>
          </p:cNvSpPr>
          <p:nvPr>
            <p:ph type="body" idx="1"/>
          </p:nvPr>
        </p:nvSpPr>
        <p:spPr/>
        <p:txBody>
          <a:bodyPr/>
          <a:lstStyle/>
          <a:p>
            <a:r>
              <a:rPr lang="nb-NO" dirty="0"/>
              <a:t>🟢 </a:t>
            </a:r>
            <a:r>
              <a:rPr lang="en-US" b="1" dirty="0" err="1"/>
              <a:t>Flere</a:t>
            </a:r>
            <a:r>
              <a:rPr lang="en-US" b="1" dirty="0"/>
              <a:t> </a:t>
            </a:r>
            <a:r>
              <a:rPr lang="en-US" b="1" dirty="0" err="1"/>
              <a:t>eller</a:t>
            </a:r>
            <a:r>
              <a:rPr lang="en-US" b="1" dirty="0"/>
              <a:t> </a:t>
            </a:r>
            <a:r>
              <a:rPr lang="en-US" b="1" dirty="0" err="1"/>
              <a:t>færre</a:t>
            </a:r>
            <a:r>
              <a:rPr lang="en-US" b="1" dirty="0"/>
              <a:t> </a:t>
            </a:r>
            <a:r>
              <a:rPr lang="en-US" b="1" dirty="0" err="1"/>
              <a:t>relasjoner</a:t>
            </a:r>
            <a:r>
              <a:rPr lang="en-US" b="1" dirty="0"/>
              <a:t>?  </a:t>
            </a:r>
            <a:r>
              <a:rPr lang="en-US" b="1" dirty="0" err="1"/>
              <a:t>Viktigere</a:t>
            </a:r>
            <a:r>
              <a:rPr lang="en-US" b="1" dirty="0"/>
              <a:t> med </a:t>
            </a:r>
            <a:r>
              <a:rPr lang="en-US" b="1" dirty="0" err="1"/>
              <a:t>kvlaiteten</a:t>
            </a:r>
            <a:r>
              <a:rPr lang="en-US" b="1" dirty="0"/>
              <a:t> </a:t>
            </a:r>
            <a:r>
              <a:rPr lang="en-US" b="1" dirty="0" err="1"/>
              <a:t>på</a:t>
            </a:r>
            <a:r>
              <a:rPr lang="en-US" b="1" dirty="0"/>
              <a:t> </a:t>
            </a:r>
            <a:r>
              <a:rPr lang="en-US" b="1" dirty="0" err="1"/>
              <a:t>relasjoner</a:t>
            </a:r>
            <a:r>
              <a:rPr lang="en-US" b="1" dirty="0"/>
              <a:t>!</a:t>
            </a:r>
          </a:p>
          <a:p>
            <a:pPr marL="171450" indent="-171450">
              <a:buFontTx/>
              <a:buChar char="-"/>
            </a:pPr>
            <a:r>
              <a:rPr lang="en-US" b="0" dirty="0"/>
              <a:t>Vi </a:t>
            </a:r>
            <a:r>
              <a:rPr lang="en-US" b="1" dirty="0" err="1"/>
              <a:t>tror</a:t>
            </a:r>
            <a:r>
              <a:rPr lang="en-US" b="0" dirty="0"/>
              <a:t> vi </a:t>
            </a:r>
            <a:r>
              <a:rPr lang="en-US" dirty="0" err="1"/>
              <a:t>fortsatt</a:t>
            </a:r>
            <a:r>
              <a:rPr lang="en-US" dirty="0"/>
              <a:t> </a:t>
            </a:r>
            <a:r>
              <a:rPr lang="en-US" dirty="0" err="1"/>
              <a:t>har</a:t>
            </a:r>
            <a:r>
              <a:rPr lang="en-US" dirty="0"/>
              <a:t> de</a:t>
            </a:r>
            <a:r>
              <a:rPr lang="en-US" b="1" dirty="0"/>
              <a:t> </a:t>
            </a:r>
            <a:r>
              <a:rPr lang="en-US" b="1" dirty="0" err="1"/>
              <a:t>samme</a:t>
            </a:r>
            <a:r>
              <a:rPr lang="en-US" b="1" dirty="0"/>
              <a:t> </a:t>
            </a:r>
            <a:r>
              <a:rPr lang="en-US" b="1" dirty="0" err="1"/>
              <a:t>relasjonene</a:t>
            </a:r>
            <a:r>
              <a:rPr lang="en-US" b="1" dirty="0"/>
              <a:t> – </a:t>
            </a:r>
            <a:r>
              <a:rPr lang="en-US" b="1" dirty="0" err="1"/>
              <a:t>og</a:t>
            </a:r>
            <a:r>
              <a:rPr lang="en-US" b="1" dirty="0"/>
              <a:t> </a:t>
            </a:r>
            <a:r>
              <a:rPr lang="en-US" b="1" dirty="0" err="1"/>
              <a:t>kanskje</a:t>
            </a:r>
            <a:r>
              <a:rPr lang="en-US" b="1" dirty="0"/>
              <a:t> mange nye </a:t>
            </a:r>
          </a:p>
          <a:p>
            <a:pPr marL="171450" indent="-171450">
              <a:buFontTx/>
              <a:buChar char="-"/>
            </a:pPr>
            <a:r>
              <a:rPr lang="en-US" dirty="0"/>
              <a:t>Vi </a:t>
            </a:r>
            <a:r>
              <a:rPr lang="en-US" b="1" dirty="0" err="1"/>
              <a:t>utøver</a:t>
            </a:r>
            <a:r>
              <a:rPr lang="en-US" b="1" dirty="0"/>
              <a:t> </a:t>
            </a:r>
            <a:r>
              <a:rPr lang="en-US" b="1" dirty="0" err="1"/>
              <a:t>ikke</a:t>
            </a:r>
            <a:r>
              <a:rPr lang="en-US" b="1" dirty="0"/>
              <a:t> </a:t>
            </a:r>
            <a:r>
              <a:rPr lang="en-US" b="1" dirty="0" err="1"/>
              <a:t>relasjonene</a:t>
            </a:r>
            <a:r>
              <a:rPr lang="en-US" b="1" dirty="0"/>
              <a:t> </a:t>
            </a:r>
            <a:r>
              <a:rPr lang="en-US" b="1" dirty="0" err="1"/>
              <a:t>på</a:t>
            </a:r>
            <a:r>
              <a:rPr lang="en-US" b="1" dirty="0"/>
              <a:t> </a:t>
            </a:r>
            <a:r>
              <a:rPr lang="en-US" b="1" dirty="0" err="1"/>
              <a:t>smame</a:t>
            </a:r>
            <a:r>
              <a:rPr lang="en-US" b="1" dirty="0"/>
              <a:t> </a:t>
            </a:r>
            <a:r>
              <a:rPr lang="en-US" b="1" dirty="0" err="1"/>
              <a:t>måte</a:t>
            </a:r>
            <a:r>
              <a:rPr lang="en-US" b="1" dirty="0"/>
              <a:t> </a:t>
            </a:r>
            <a:r>
              <a:rPr lang="en-US" dirty="0"/>
              <a:t>(</a:t>
            </a:r>
            <a:r>
              <a:rPr lang="en-US" dirty="0" err="1"/>
              <a:t>mangel</a:t>
            </a:r>
            <a:r>
              <a:rPr lang="en-US" dirty="0"/>
              <a:t> </a:t>
            </a:r>
            <a:r>
              <a:rPr lang="en-US" dirty="0" err="1"/>
              <a:t>på</a:t>
            </a:r>
            <a:r>
              <a:rPr lang="en-US" dirty="0"/>
              <a:t> </a:t>
            </a:r>
            <a:r>
              <a:rPr lang="en-US" dirty="0" err="1"/>
              <a:t>tid</a:t>
            </a:r>
            <a:r>
              <a:rPr lang="en-US" dirty="0"/>
              <a:t>, </a:t>
            </a:r>
            <a:r>
              <a:rPr lang="en-US" dirty="0" err="1"/>
              <a:t>fokus</a:t>
            </a:r>
            <a:r>
              <a:rPr lang="en-US" dirty="0"/>
              <a:t> </a:t>
            </a:r>
            <a:r>
              <a:rPr lang="en-US" dirty="0" err="1"/>
              <a:t>osv</a:t>
            </a:r>
            <a:r>
              <a:rPr lang="en-US" dirty="0"/>
              <a:t>)</a:t>
            </a:r>
          </a:p>
          <a:p>
            <a:r>
              <a:rPr lang="en-US" dirty="0"/>
              <a:t>-  Mange </a:t>
            </a:r>
            <a:r>
              <a:rPr lang="en-US" dirty="0" err="1"/>
              <a:t>små</a:t>
            </a:r>
            <a:r>
              <a:rPr lang="en-US" dirty="0"/>
              <a:t> </a:t>
            </a:r>
            <a:r>
              <a:rPr lang="en-US" dirty="0" err="1"/>
              <a:t>relasjoner</a:t>
            </a:r>
            <a:r>
              <a:rPr lang="en-US" dirty="0"/>
              <a:t> vi mangler</a:t>
            </a:r>
          </a:p>
          <a:p>
            <a:r>
              <a:rPr lang="en-US" dirty="0"/>
              <a:t>	- Et </a:t>
            </a:r>
            <a:r>
              <a:rPr lang="en-US" b="1" dirty="0" err="1"/>
              <a:t>hei</a:t>
            </a:r>
            <a:r>
              <a:rPr lang="en-US" b="1" dirty="0"/>
              <a:t> I </a:t>
            </a:r>
            <a:r>
              <a:rPr lang="en-US" b="1" dirty="0" err="1"/>
              <a:t>kassa</a:t>
            </a:r>
            <a:r>
              <a:rPr lang="en-US" b="1" dirty="0"/>
              <a:t> </a:t>
            </a:r>
            <a:r>
              <a:rPr lang="en-US" dirty="0"/>
              <a:t>(</a:t>
            </a:r>
            <a:r>
              <a:rPr lang="en-US" dirty="0" err="1"/>
              <a:t>nå</a:t>
            </a:r>
            <a:r>
              <a:rPr lang="en-US" dirty="0"/>
              <a:t> </a:t>
            </a:r>
            <a:r>
              <a:rPr lang="en-US" dirty="0" err="1"/>
              <a:t>selvbetjenet</a:t>
            </a:r>
            <a:r>
              <a:rPr lang="en-US" dirty="0"/>
              <a:t>, </a:t>
            </a:r>
            <a:r>
              <a:rPr lang="en-US" dirty="0" err="1"/>
              <a:t>netthandel</a:t>
            </a:r>
            <a:r>
              <a:rPr lang="en-US" dirty="0"/>
              <a:t>)</a:t>
            </a:r>
          </a:p>
          <a:p>
            <a:r>
              <a:rPr lang="en-US" dirty="0"/>
              <a:t>	- </a:t>
            </a:r>
            <a:r>
              <a:rPr lang="en-US" b="1" dirty="0" err="1"/>
              <a:t>møte</a:t>
            </a:r>
            <a:r>
              <a:rPr lang="en-US" b="1" dirty="0"/>
              <a:t> </a:t>
            </a:r>
            <a:r>
              <a:rPr lang="en-US" b="1" dirty="0" err="1"/>
              <a:t>på</a:t>
            </a:r>
            <a:r>
              <a:rPr lang="en-US" b="1" dirty="0"/>
              <a:t> </a:t>
            </a:r>
            <a:r>
              <a:rPr lang="en-US" b="1" dirty="0" err="1"/>
              <a:t>kjente</a:t>
            </a:r>
            <a:r>
              <a:rPr lang="en-US" b="1" dirty="0"/>
              <a:t> </a:t>
            </a:r>
            <a:r>
              <a:rPr lang="en-US" b="1" dirty="0" err="1"/>
              <a:t>på</a:t>
            </a:r>
            <a:r>
              <a:rPr lang="en-US" b="1" dirty="0"/>
              <a:t> gata </a:t>
            </a:r>
            <a:r>
              <a:rPr lang="en-US" dirty="0"/>
              <a:t>(</a:t>
            </a:r>
            <a:r>
              <a:rPr lang="en-US" dirty="0" err="1"/>
              <a:t>nå</a:t>
            </a:r>
            <a:r>
              <a:rPr lang="en-US" dirty="0"/>
              <a:t> </a:t>
            </a:r>
            <a:r>
              <a:rPr lang="en-US" dirty="0" err="1"/>
              <a:t>har</a:t>
            </a:r>
            <a:r>
              <a:rPr lang="en-US" dirty="0"/>
              <a:t> de </a:t>
            </a:r>
            <a:r>
              <a:rPr lang="en-US" dirty="0" err="1"/>
              <a:t>ørepropper</a:t>
            </a:r>
            <a:r>
              <a:rPr lang="en-US" dirty="0"/>
              <a:t> </a:t>
            </a:r>
            <a:r>
              <a:rPr lang="en-US" dirty="0" err="1"/>
              <a:t>og</a:t>
            </a:r>
            <a:r>
              <a:rPr lang="en-US" dirty="0"/>
              <a:t> vi </a:t>
            </a:r>
            <a:r>
              <a:rPr lang="en-US" dirty="0" err="1"/>
              <a:t>vil</a:t>
            </a:r>
            <a:r>
              <a:rPr lang="en-US" dirty="0"/>
              <a:t> </a:t>
            </a:r>
            <a:r>
              <a:rPr lang="en-US" dirty="0" err="1"/>
              <a:t>ikke</a:t>
            </a:r>
            <a:r>
              <a:rPr lang="en-US" dirty="0"/>
              <a:t> </a:t>
            </a:r>
            <a:r>
              <a:rPr lang="en-US" dirty="0" err="1"/>
              <a:t>forstyrre</a:t>
            </a:r>
            <a:r>
              <a:rPr lang="en-US" dirty="0"/>
              <a:t>)</a:t>
            </a:r>
          </a:p>
          <a:p>
            <a:r>
              <a:rPr lang="en-US" dirty="0"/>
              <a:t>	- </a:t>
            </a:r>
            <a:r>
              <a:rPr lang="en-US" b="1" dirty="0" err="1"/>
              <a:t>hjemmekontor</a:t>
            </a:r>
            <a:r>
              <a:rPr lang="en-US" dirty="0"/>
              <a:t> (se </a:t>
            </a:r>
            <a:r>
              <a:rPr lang="en-US" dirty="0" err="1"/>
              <a:t>hvor</a:t>
            </a:r>
            <a:r>
              <a:rPr lang="en-US" dirty="0"/>
              <a:t> mange </a:t>
            </a:r>
            <a:r>
              <a:rPr lang="en-US" dirty="0" err="1"/>
              <a:t>studenter</a:t>
            </a:r>
            <a:r>
              <a:rPr lang="en-US" dirty="0"/>
              <a:t> </a:t>
            </a:r>
            <a:r>
              <a:rPr lang="en-US" dirty="0" err="1"/>
              <a:t>som</a:t>
            </a:r>
            <a:r>
              <a:rPr lang="en-US" dirty="0"/>
              <a:t> </a:t>
            </a:r>
            <a:r>
              <a:rPr lang="en-US" dirty="0" err="1"/>
              <a:t>ikke</a:t>
            </a:r>
            <a:r>
              <a:rPr lang="en-US" dirty="0"/>
              <a:t> </a:t>
            </a:r>
            <a:r>
              <a:rPr lang="en-US" dirty="0" err="1"/>
              <a:t>vil</a:t>
            </a:r>
            <a:r>
              <a:rPr lang="en-US" dirty="0"/>
              <a:t> </a:t>
            </a:r>
            <a:r>
              <a:rPr lang="en-US" dirty="0" err="1"/>
              <a:t>møte</a:t>
            </a:r>
            <a:r>
              <a:rPr lang="en-US" dirty="0"/>
              <a:t>)</a:t>
            </a:r>
          </a:p>
          <a:p>
            <a:r>
              <a:rPr lang="en-US" dirty="0"/>
              <a:t>	- </a:t>
            </a:r>
            <a:r>
              <a:rPr lang="en-US" dirty="0" err="1"/>
              <a:t>osv</a:t>
            </a:r>
            <a:r>
              <a:rPr lang="en-US" dirty="0"/>
              <a:t>.</a:t>
            </a:r>
          </a:p>
          <a:p>
            <a:endParaRPr lang="en-US" dirty="0"/>
          </a:p>
          <a:p>
            <a:r>
              <a:rPr lang="nb-NO" dirty="0"/>
              <a:t>🟢 </a:t>
            </a:r>
            <a:r>
              <a:rPr lang="en-US" b="1" dirty="0" err="1"/>
              <a:t>Sosiale</a:t>
            </a:r>
            <a:r>
              <a:rPr lang="en-US" b="1" dirty="0"/>
              <a:t> </a:t>
            </a:r>
            <a:r>
              <a:rPr lang="en-US" b="1" dirty="0" err="1"/>
              <a:t>relasjoner</a:t>
            </a:r>
            <a:r>
              <a:rPr lang="en-US" b="1" dirty="0"/>
              <a:t> er det </a:t>
            </a:r>
            <a:r>
              <a:rPr lang="en-US" b="1" dirty="0" err="1"/>
              <a:t>som</a:t>
            </a:r>
            <a:r>
              <a:rPr lang="en-US" b="1" dirty="0"/>
              <a:t> former </a:t>
            </a:r>
            <a:r>
              <a:rPr lang="en-US" b="1" dirty="0" err="1"/>
              <a:t>oss</a:t>
            </a:r>
            <a:r>
              <a:rPr lang="en-US" b="1" dirty="0"/>
              <a:t> </a:t>
            </a:r>
            <a:r>
              <a:rPr lang="en-US" dirty="0"/>
              <a:t>(</a:t>
            </a:r>
            <a:r>
              <a:rPr lang="en-US" dirty="0" err="1"/>
              <a:t>jfr</a:t>
            </a:r>
            <a:r>
              <a:rPr lang="en-US" dirty="0"/>
              <a:t> at </a:t>
            </a:r>
            <a:r>
              <a:rPr lang="en-US" dirty="0" err="1"/>
              <a:t>mangele</a:t>
            </a:r>
            <a:r>
              <a:rPr lang="en-US" dirty="0"/>
              <a:t> r </a:t>
            </a:r>
            <a:r>
              <a:rPr lang="en-US" dirty="0" err="1"/>
              <a:t>årsak</a:t>
            </a:r>
            <a:r>
              <a:rPr lang="en-US" dirty="0"/>
              <a:t> </a:t>
            </a:r>
            <a:r>
              <a:rPr lang="en-US" dirty="0" err="1"/>
              <a:t>til</a:t>
            </a:r>
            <a:r>
              <a:rPr lang="en-US" dirty="0"/>
              <a:t> </a:t>
            </a:r>
            <a:r>
              <a:rPr lang="en-US" dirty="0" err="1"/>
              <a:t>demens</a:t>
            </a:r>
            <a:r>
              <a:rPr lang="en-US" dirty="0"/>
              <a:t>, </a:t>
            </a:r>
            <a:r>
              <a:rPr lang="en-US" dirty="0" err="1"/>
              <a:t>tidlig</a:t>
            </a:r>
            <a:r>
              <a:rPr lang="en-US" dirty="0"/>
              <a:t> </a:t>
            </a:r>
            <a:r>
              <a:rPr lang="en-US" dirty="0" err="1"/>
              <a:t>død</a:t>
            </a:r>
            <a:r>
              <a:rPr lang="en-US" dirty="0"/>
              <a:t> </a:t>
            </a:r>
            <a:r>
              <a:rPr lang="en-US" dirty="0" err="1"/>
              <a:t>osv</a:t>
            </a:r>
            <a:r>
              <a:rPr lang="en-US" dirty="0"/>
              <a:t>)</a:t>
            </a:r>
          </a:p>
          <a:p>
            <a:pPr marL="171450" indent="-171450">
              <a:buFontTx/>
              <a:buChar char="-"/>
            </a:pPr>
            <a:r>
              <a:rPr lang="nb-NO" dirty="0"/>
              <a:t>🟢 </a:t>
            </a:r>
            <a:r>
              <a:rPr lang="en-US" dirty="0"/>
              <a:t>Krever at de er </a:t>
            </a:r>
            <a:r>
              <a:rPr lang="en-US" b="1" dirty="0" err="1"/>
              <a:t>fysisk</a:t>
            </a:r>
            <a:r>
              <a:rPr lang="en-US" dirty="0"/>
              <a:t> (tale/</a:t>
            </a:r>
            <a:r>
              <a:rPr lang="en-US" dirty="0" err="1"/>
              <a:t>skrevne</a:t>
            </a:r>
            <a:r>
              <a:rPr lang="en-US" dirty="0"/>
              <a:t> er </a:t>
            </a:r>
            <a:r>
              <a:rPr lang="en-US" dirty="0" err="1"/>
              <a:t>kun</a:t>
            </a:r>
            <a:r>
              <a:rPr lang="en-US" dirty="0"/>
              <a:t> </a:t>
            </a:r>
            <a:r>
              <a:rPr lang="en-US" b="1" dirty="0"/>
              <a:t>10 % av </a:t>
            </a:r>
            <a:r>
              <a:rPr lang="en-US" b="1" dirty="0" err="1"/>
              <a:t>kommunikasjonen</a:t>
            </a:r>
            <a:r>
              <a:rPr lang="en-US" dirty="0"/>
              <a:t>)</a:t>
            </a:r>
          </a:p>
          <a:p>
            <a:pPr marL="171450" indent="-171450">
              <a:buFontTx/>
              <a:buChar char="-"/>
            </a:pPr>
            <a:r>
              <a:rPr lang="nb-NO" dirty="0"/>
              <a:t>🔴</a:t>
            </a:r>
            <a:r>
              <a:rPr lang="en-US" dirty="0"/>
              <a:t>Ellers </a:t>
            </a:r>
            <a:r>
              <a:rPr lang="en-US" dirty="0" err="1"/>
              <a:t>forsvinner</a:t>
            </a:r>
            <a:r>
              <a:rPr lang="en-US" dirty="0"/>
              <a:t> </a:t>
            </a:r>
            <a:r>
              <a:rPr lang="en-US" b="1" dirty="0" err="1"/>
              <a:t>emapti</a:t>
            </a:r>
            <a:r>
              <a:rPr lang="en-US" dirty="0"/>
              <a:t>, </a:t>
            </a:r>
            <a:r>
              <a:rPr lang="en-US" b="1" dirty="0" err="1"/>
              <a:t>personlighet</a:t>
            </a:r>
            <a:r>
              <a:rPr lang="en-US" dirty="0"/>
              <a:t> </a:t>
            </a:r>
            <a:r>
              <a:rPr lang="en-US" dirty="0" err="1"/>
              <a:t>osv</a:t>
            </a:r>
            <a:r>
              <a:rPr lang="en-US" dirty="0"/>
              <a:t>.</a:t>
            </a:r>
          </a:p>
          <a:p>
            <a:pPr marL="171450" indent="-171450">
              <a:buFontTx/>
              <a:buChar char="-"/>
            </a:pPr>
            <a:r>
              <a:rPr lang="nb-NO" dirty="0"/>
              <a:t>🔴</a:t>
            </a:r>
            <a:r>
              <a:rPr lang="en-US" b="1" dirty="0"/>
              <a:t>30 min+ for å </a:t>
            </a:r>
            <a:r>
              <a:rPr lang="en-US" b="1" dirty="0" err="1"/>
              <a:t>være</a:t>
            </a:r>
            <a:r>
              <a:rPr lang="en-US" b="1" dirty="0"/>
              <a:t> </a:t>
            </a:r>
            <a:r>
              <a:rPr lang="en-US" b="1" dirty="0" err="1"/>
              <a:t>effektive</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79B9F77-3956-4D7C-9BB6-843FBA0BDBD7}" type="slidenum">
              <a:rPr lang="nb-NO" smtClean="0"/>
              <a:t>13</a:t>
            </a:fld>
            <a:endParaRPr lang="nb-NO"/>
          </a:p>
        </p:txBody>
      </p:sp>
    </p:spTree>
    <p:extLst>
      <p:ext uri="{BB962C8B-B14F-4D97-AF65-F5344CB8AC3E}">
        <p14:creationId xmlns:p14="http://schemas.microsoft.com/office/powerpoint/2010/main" val="1082732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nb-NO"/>
          </a:p>
        </p:txBody>
      </p:sp>
      <p:sp>
        <p:nvSpPr>
          <p:cNvPr id="3" name="Notes Placeholder 2"/>
          <p:cNvSpPr>
            <a:spLocks noGrp="1"/>
          </p:cNvSpPr>
          <p:nvPr>
            <p:ph type="body" idx="1"/>
          </p:nvPr>
        </p:nvSpPr>
        <p:spPr/>
        <p:txBody>
          <a:bodyPr/>
          <a:lstStyle/>
          <a:p>
            <a:r>
              <a:rPr lang="en-US" b="1" dirty="0"/>
              <a:t>NB!   30 min!</a:t>
            </a:r>
          </a:p>
          <a:p>
            <a:endParaRPr lang="en-US" b="1" dirty="0"/>
          </a:p>
          <a:p>
            <a:r>
              <a:rPr lang="nb-NO" dirty="0"/>
              <a:t>🟢</a:t>
            </a:r>
            <a:r>
              <a:rPr lang="en-US" b="1" dirty="0" err="1"/>
              <a:t>Teknologien</a:t>
            </a:r>
            <a:r>
              <a:rPr lang="en-US" b="1" dirty="0"/>
              <a:t> er </a:t>
            </a:r>
            <a:r>
              <a:rPr lang="en-US" b="1" dirty="0" err="1"/>
              <a:t>både</a:t>
            </a:r>
            <a:r>
              <a:rPr lang="en-US" b="1" dirty="0"/>
              <a:t> et </a:t>
            </a:r>
            <a:r>
              <a:rPr lang="en-US" b="1" dirty="0" err="1"/>
              <a:t>hjelpemiddel</a:t>
            </a:r>
            <a:r>
              <a:rPr lang="en-US" b="1" dirty="0"/>
              <a:t> </a:t>
            </a:r>
            <a:r>
              <a:rPr lang="en-US" b="1" dirty="0" err="1"/>
              <a:t>og</a:t>
            </a:r>
            <a:r>
              <a:rPr lang="en-US" b="1" dirty="0"/>
              <a:t> et dop </a:t>
            </a:r>
          </a:p>
          <a:p>
            <a:r>
              <a:rPr lang="en-US" dirty="0"/>
              <a:t>– </a:t>
            </a:r>
            <a:r>
              <a:rPr lang="en-US" dirty="0" err="1"/>
              <a:t>spørs</a:t>
            </a:r>
            <a:r>
              <a:rPr lang="en-US" dirty="0"/>
              <a:t> </a:t>
            </a:r>
            <a:r>
              <a:rPr lang="en-US" dirty="0" err="1"/>
              <a:t>på</a:t>
            </a:r>
            <a:r>
              <a:rPr lang="en-US" dirty="0"/>
              <a:t> av bruk -  </a:t>
            </a:r>
            <a:r>
              <a:rPr lang="en-US" dirty="0" err="1"/>
              <a:t>litt</a:t>
            </a:r>
            <a:r>
              <a:rPr lang="en-US" dirty="0"/>
              <a:t> </a:t>
            </a:r>
            <a:r>
              <a:rPr lang="en-US" dirty="0" err="1"/>
              <a:t>som</a:t>
            </a:r>
            <a:r>
              <a:rPr lang="en-US" dirty="0"/>
              <a:t> </a:t>
            </a:r>
            <a:r>
              <a:rPr lang="en-US" dirty="0" err="1"/>
              <a:t>smertestillende</a:t>
            </a:r>
            <a:r>
              <a:rPr lang="en-US" dirty="0"/>
              <a:t>, </a:t>
            </a:r>
            <a:r>
              <a:rPr lang="en-US" dirty="0" err="1"/>
              <a:t>alkohol</a:t>
            </a:r>
            <a:r>
              <a:rPr lang="en-US" dirty="0"/>
              <a:t> mm   - men her mangler man </a:t>
            </a:r>
            <a:r>
              <a:rPr lang="en-US" dirty="0" err="1"/>
              <a:t>helt</a:t>
            </a:r>
            <a:r>
              <a:rPr lang="en-US" dirty="0"/>
              <a:t> </a:t>
            </a:r>
            <a:r>
              <a:rPr lang="en-US" dirty="0" err="1"/>
              <a:t>lovverk</a:t>
            </a:r>
            <a:r>
              <a:rPr lang="en-US" dirty="0"/>
              <a:t>, </a:t>
            </a:r>
            <a:r>
              <a:rPr lang="en-US" dirty="0" err="1"/>
              <a:t>retningslinjer</a:t>
            </a:r>
            <a:r>
              <a:rPr lang="en-US" dirty="0"/>
              <a:t> </a:t>
            </a:r>
            <a:r>
              <a:rPr lang="en-US" dirty="0" err="1"/>
              <a:t>osv</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 Omtrent </a:t>
            </a:r>
            <a:r>
              <a:rPr lang="nb-NO" b="1" dirty="0"/>
              <a:t>umulig å stoppe </a:t>
            </a:r>
            <a:r>
              <a:rPr lang="nb-NO" dirty="0"/>
              <a:t>– det er definisjonen på avhengighet.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 </a:t>
            </a:r>
            <a:r>
              <a:rPr lang="nb-NO" b="1" dirty="0"/>
              <a:t>Flertall av barn og unge ønsker forbud mot </a:t>
            </a:r>
            <a:r>
              <a:rPr lang="nb-NO" b="1" dirty="0" err="1"/>
              <a:t>TIkTOk</a:t>
            </a:r>
            <a:r>
              <a:rPr lang="nb-NO" b="1" dirty="0"/>
              <a:t> </a:t>
            </a:r>
            <a:r>
              <a:rPr lang="nb-NO" dirty="0"/>
              <a:t>selv, men klarer ikke slutte selv</a:t>
            </a:r>
          </a:p>
          <a:p>
            <a:pPr marL="0" indent="0">
              <a:buFontTx/>
              <a:buNone/>
            </a:pPr>
            <a:r>
              <a:rPr lang="nb-NO" dirty="0"/>
              <a:t>- 🟢 Trenden "</a:t>
            </a:r>
            <a:r>
              <a:rPr lang="nb-NO" b="1" dirty="0"/>
              <a:t>2 </a:t>
            </a:r>
            <a:r>
              <a:rPr lang="nb-NO" b="1" dirty="0" err="1"/>
              <a:t>weeks</a:t>
            </a:r>
            <a:r>
              <a:rPr lang="nb-NO" b="1" dirty="0"/>
              <a:t> </a:t>
            </a:r>
            <a:r>
              <a:rPr lang="nb-NO" b="1" dirty="0" err="1"/>
              <a:t>social</a:t>
            </a:r>
            <a:r>
              <a:rPr lang="nb-NO" b="1" dirty="0"/>
              <a:t> media </a:t>
            </a:r>
            <a:r>
              <a:rPr lang="nb-NO" b="1" dirty="0" err="1"/>
              <a:t>detox</a:t>
            </a:r>
            <a:r>
              <a:rPr lang="nb-NO" dirty="0"/>
              <a:t>"   - alle er i ekstase over hva det medførte, men går allikevel tilbake til slik det var før…</a:t>
            </a:r>
          </a:p>
          <a:p>
            <a:pPr marL="457200" lvl="1" indent="0">
              <a:buFontTx/>
              <a:buNone/>
            </a:pPr>
            <a:r>
              <a:rPr lang="nb-NO" dirty="0"/>
              <a:t>- Litt som alkoholikere – liker periodene de er uten (f.eks. avvenning), men faller tilbake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pPr marL="0" indent="0">
              <a:buFontTx/>
              <a:buNone/>
            </a:pPr>
            <a:r>
              <a:rPr lang="nb-NO" dirty="0"/>
              <a:t>🟢</a:t>
            </a:r>
            <a:r>
              <a:rPr lang="en-US" dirty="0"/>
              <a:t>Mangel </a:t>
            </a:r>
            <a:r>
              <a:rPr lang="en-US" dirty="0" err="1"/>
              <a:t>på</a:t>
            </a:r>
            <a:r>
              <a:rPr lang="en-US" dirty="0"/>
              <a:t> </a:t>
            </a:r>
            <a:r>
              <a:rPr lang="en-US" b="1" dirty="0" err="1"/>
              <a:t>stoppsignaler</a:t>
            </a:r>
            <a:r>
              <a:rPr lang="en-US" dirty="0"/>
              <a:t> </a:t>
            </a:r>
          </a:p>
          <a:p>
            <a:pPr marL="171450" indent="-171450">
              <a:buFontTx/>
              <a:buChar char="-"/>
            </a:pPr>
            <a:r>
              <a:rPr lang="nb-NO" dirty="0"/>
              <a:t>🟢</a:t>
            </a:r>
            <a:r>
              <a:rPr lang="en-US" dirty="0" err="1"/>
              <a:t>som</a:t>
            </a:r>
            <a:r>
              <a:rPr lang="en-US" dirty="0"/>
              <a:t> </a:t>
            </a:r>
            <a:r>
              <a:rPr lang="en-US" dirty="0" err="1"/>
              <a:t>en</a:t>
            </a:r>
            <a:r>
              <a:rPr lang="en-US" dirty="0"/>
              <a:t> </a:t>
            </a:r>
            <a:r>
              <a:rPr lang="en-US" dirty="0" err="1"/>
              <a:t>bok</a:t>
            </a:r>
            <a:r>
              <a:rPr lang="en-US" dirty="0"/>
              <a:t>, avis </a:t>
            </a:r>
            <a:r>
              <a:rPr lang="en-US" dirty="0" err="1"/>
              <a:t>eller</a:t>
            </a:r>
            <a:r>
              <a:rPr lang="en-US" dirty="0"/>
              <a:t> </a:t>
            </a:r>
            <a:r>
              <a:rPr lang="en-US" dirty="0" err="1"/>
              <a:t>gammeldags</a:t>
            </a:r>
            <a:r>
              <a:rPr lang="en-US" dirty="0"/>
              <a:t> TV-program</a:t>
            </a:r>
          </a:p>
          <a:p>
            <a:pPr marL="171450" indent="-171450">
              <a:buFontTx/>
              <a:buChar char="-"/>
            </a:pPr>
            <a:r>
              <a:rPr lang="nb-NO" dirty="0"/>
              <a:t>🟢</a:t>
            </a:r>
            <a:r>
              <a:rPr lang="nb-NO" b="1" dirty="0"/>
              <a:t>Bevisst laget for avhengighet </a:t>
            </a:r>
            <a:r>
              <a:rPr lang="nb-NO" dirty="0"/>
              <a:t>– bl.a. at man får "nesten det man vil ha" – ellers ville vi blitt lei det spennende med om neste film /innlegger bedre) – bevisst </a:t>
            </a:r>
            <a:r>
              <a:rPr lang="nb-NO" dirty="0" err="1"/>
              <a:t>urelevante</a:t>
            </a:r>
            <a:r>
              <a:rPr lang="nb-NO" dirty="0"/>
              <a:t> ting innimellom</a:t>
            </a:r>
          </a:p>
          <a:p>
            <a:pPr marL="171450" indent="-171450">
              <a:buFontTx/>
              <a:buChar char="-"/>
            </a:pPr>
            <a:r>
              <a:rPr lang="nb-NO" dirty="0"/>
              <a:t>🟢</a:t>
            </a:r>
            <a:r>
              <a:rPr lang="nb-NO" dirty="0" err="1"/>
              <a:t>Styggdommen</a:t>
            </a:r>
            <a:r>
              <a:rPr lang="nb-NO" dirty="0"/>
              <a:t> "</a:t>
            </a:r>
            <a:r>
              <a:rPr lang="nb-NO" b="1" dirty="0" err="1"/>
              <a:t>infinite</a:t>
            </a:r>
            <a:r>
              <a:rPr lang="nb-NO" b="1" dirty="0"/>
              <a:t> </a:t>
            </a:r>
            <a:r>
              <a:rPr lang="nb-NO" b="1" dirty="0" err="1"/>
              <a:t>scroll</a:t>
            </a:r>
            <a:r>
              <a:rPr lang="nb-NO" dirty="0"/>
              <a:t>" – oppfinneren skjemmes</a:t>
            </a:r>
          </a:p>
          <a:p>
            <a:pPr marL="171450" indent="-171450">
              <a:buFontTx/>
              <a:buChar char="-"/>
            </a:pPr>
            <a:r>
              <a:rPr lang="nb-NO" dirty="0"/>
              <a:t>🟢Se f.eks. hvordan spill har endres – før var det en "boss" og brett, nå "evigvarende" og umulig å slutte.</a:t>
            </a:r>
          </a:p>
          <a:p>
            <a:pPr marL="171450" indent="-171450">
              <a:buFontTx/>
              <a:buChar char="-"/>
            </a:pPr>
            <a:endParaRPr lang="nb-NO" b="1" dirty="0"/>
          </a:p>
          <a:p>
            <a:pPr marL="0" indent="0">
              <a:buFontTx/>
              <a:buNone/>
            </a:pPr>
            <a:r>
              <a:rPr lang="nb-NO" b="1" dirty="0" err="1"/>
              <a:t>Annerkjenning</a:t>
            </a:r>
            <a:r>
              <a:rPr lang="nb-NO" b="1" dirty="0"/>
              <a:t> og tilhørighet på steroider</a:t>
            </a:r>
          </a:p>
          <a:p>
            <a:pPr marL="171450" indent="-171450">
              <a:buFontTx/>
              <a:buChar char="-"/>
            </a:pPr>
            <a:r>
              <a:rPr lang="nb-NO" b="1" dirty="0"/>
              <a:t>Dopamin</a:t>
            </a:r>
          </a:p>
          <a:p>
            <a:pPr marL="171450" indent="-171450">
              <a:buFontTx/>
              <a:buChar char="-"/>
            </a:pPr>
            <a:r>
              <a:rPr lang="nb-NO" dirty="0"/>
              <a:t>🔴tenk hvordan vi f.eks. </a:t>
            </a:r>
            <a:r>
              <a:rPr lang="nb-NO" b="1" dirty="0"/>
              <a:t>håndterer sukker fordi sukker en gang var lurt for oss (bær </a:t>
            </a:r>
            <a:r>
              <a:rPr lang="nb-NO" b="1" dirty="0" err="1"/>
              <a:t>osv</a:t>
            </a:r>
            <a:r>
              <a:rPr lang="nb-NO" b="1" dirty="0"/>
              <a:t>) </a:t>
            </a:r>
            <a:r>
              <a:rPr lang="nb-NO" dirty="0"/>
              <a:t>og skulle yte litt ekstra for å få tak i det (og dermed få en belønning)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dirty="0"/>
              <a:t>Dopaminet er </a:t>
            </a:r>
            <a:r>
              <a:rPr lang="nb-NO" b="1" dirty="0"/>
              <a:t>høyest rett før belønningen </a:t>
            </a:r>
            <a:r>
              <a:rPr lang="nb-NO" dirty="0"/>
              <a:t>(</a:t>
            </a:r>
            <a:r>
              <a:rPr lang="nb-NO" dirty="0" err="1"/>
              <a:t>jfr</a:t>
            </a:r>
            <a:r>
              <a:rPr lang="nb-NO" dirty="0"/>
              <a:t> enarmede banditter – blir ikke så glad/ferdig av å vinne)  – utnyttes i </a:t>
            </a:r>
            <a:r>
              <a:rPr lang="nb-NO" dirty="0" err="1"/>
              <a:t>feeden</a:t>
            </a:r>
            <a:r>
              <a:rPr lang="nb-NO" dirty="0"/>
              <a:t> </a:t>
            </a:r>
            <a:r>
              <a:rPr lang="nb-NO" b="1" dirty="0"/>
              <a:t>– får aldri det beste som "opplagt er der" og som ville gjort oss ferdig.</a:t>
            </a:r>
            <a:r>
              <a:rPr lang="nb-NO" dirty="0"/>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 </a:t>
            </a:r>
            <a:r>
              <a:rPr lang="nb-NO" b="1" dirty="0"/>
              <a:t>Bevisst laget slik, ikke bare en "bieffekt":</a:t>
            </a:r>
          </a:p>
          <a:p>
            <a:pPr marL="171450" indent="-171450">
              <a:buFontTx/>
              <a:buChar char="-"/>
            </a:pPr>
            <a:r>
              <a:rPr lang="nb-NO" dirty="0"/>
              <a:t>🟢 </a:t>
            </a:r>
            <a:r>
              <a:rPr lang="nb-NO" b="1" dirty="0"/>
              <a:t>Laget av de smarteste hodene for å skape avhengighet – ikke at vil tilfeldigvis blir avhengig.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dirty="0"/>
              <a:t>🔴</a:t>
            </a:r>
            <a:r>
              <a:rPr lang="nb-NO" b="1" dirty="0"/>
              <a:t>Like-knappen</a:t>
            </a:r>
            <a:r>
              <a:rPr lang="nb-NO" dirty="0"/>
              <a:t> er for eksempel ikke bare en kjekk funksjon, men </a:t>
            </a:r>
            <a:r>
              <a:rPr lang="nb-NO" b="1" dirty="0"/>
              <a:t>noe som bevisst er laget for å  trigge ekstreme menger anerkjennelse og tilhørighet  </a:t>
            </a:r>
            <a:r>
              <a:rPr lang="nb-NO" dirty="0"/>
              <a:t>- </a:t>
            </a:r>
          </a:p>
          <a:p>
            <a:pPr marL="0" indent="0">
              <a:buFontTx/>
              <a:buNone/>
            </a:pPr>
            <a:r>
              <a:rPr lang="nb-NO" dirty="0"/>
              <a:t>	</a:t>
            </a:r>
          </a:p>
          <a:p>
            <a:pPr marL="0" indent="0">
              <a:buFontTx/>
              <a:buNone/>
            </a:pPr>
            <a:r>
              <a:rPr lang="nb-NO" dirty="0"/>
              <a:t>	</a:t>
            </a:r>
          </a:p>
          <a:p>
            <a:pPr marL="0" indent="0">
              <a:buFontTx/>
              <a:buNone/>
            </a:pPr>
            <a:endParaRPr lang="nb-NO" dirty="0"/>
          </a:p>
        </p:txBody>
      </p:sp>
      <p:sp>
        <p:nvSpPr>
          <p:cNvPr id="4" name="Slide Number Placeholder 3"/>
          <p:cNvSpPr>
            <a:spLocks noGrp="1"/>
          </p:cNvSpPr>
          <p:nvPr>
            <p:ph type="sldNum" sz="quarter" idx="5"/>
          </p:nvPr>
        </p:nvSpPr>
        <p:spPr/>
        <p:txBody>
          <a:bodyPr/>
          <a:lstStyle/>
          <a:p>
            <a:fld id="{479B9F77-3956-4D7C-9BB6-843FBA0BDBD7}" type="slidenum">
              <a:rPr lang="nb-NO" smtClean="0"/>
              <a:t>14</a:t>
            </a:fld>
            <a:endParaRPr lang="nb-NO"/>
          </a:p>
        </p:txBody>
      </p:sp>
    </p:spTree>
    <p:extLst>
      <p:ext uri="{BB962C8B-B14F-4D97-AF65-F5344CB8AC3E}">
        <p14:creationId xmlns:p14="http://schemas.microsoft.com/office/powerpoint/2010/main" val="1169750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nb-NO"/>
          </a:p>
        </p:txBody>
      </p:sp>
      <p:sp>
        <p:nvSpPr>
          <p:cNvPr id="3" name="Notes Placeholder 2"/>
          <p:cNvSpPr>
            <a:spLocks noGrp="1"/>
          </p:cNvSpPr>
          <p:nvPr>
            <p:ph type="body" idx="1"/>
          </p:nvPr>
        </p:nvSpPr>
        <p:spPr/>
        <p:txBody>
          <a:bodyPr/>
          <a:lstStyle/>
          <a:p>
            <a:r>
              <a:rPr lang="nb-NO" dirty="0"/>
              <a:t>🟢</a:t>
            </a:r>
            <a:r>
              <a:rPr lang="en-US" b="1" dirty="0"/>
              <a:t>KI, </a:t>
            </a:r>
            <a:r>
              <a:rPr lang="en-US" b="1" dirty="0" err="1"/>
              <a:t>sosiale</a:t>
            </a:r>
            <a:r>
              <a:rPr lang="en-US" b="1" dirty="0"/>
              <a:t> </a:t>
            </a:r>
            <a:r>
              <a:rPr lang="en-US" b="1" dirty="0" err="1"/>
              <a:t>medier</a:t>
            </a:r>
            <a:r>
              <a:rPr lang="en-US" b="1" dirty="0"/>
              <a:t>, </a:t>
            </a:r>
            <a:r>
              <a:rPr lang="en-US" b="1" dirty="0" err="1"/>
              <a:t>nettsider</a:t>
            </a:r>
            <a:r>
              <a:rPr lang="en-US" b="1" dirty="0"/>
              <a:t> </a:t>
            </a:r>
            <a:r>
              <a:rPr lang="en-US" b="1" dirty="0" err="1"/>
              <a:t>osv</a:t>
            </a:r>
            <a:r>
              <a:rPr lang="en-US" b="1" dirty="0"/>
              <a:t>:</a:t>
            </a:r>
          </a:p>
          <a:p>
            <a:r>
              <a:rPr lang="nb-NO" dirty="0"/>
              <a:t> - 🟢 </a:t>
            </a:r>
            <a:r>
              <a:rPr lang="nb-NO" b="1" dirty="0"/>
              <a:t>ikke falsk informasjon</a:t>
            </a:r>
            <a:r>
              <a:rPr lang="nb-NO" dirty="0"/>
              <a:t> men "</a:t>
            </a:r>
            <a:r>
              <a:rPr lang="nb-NO" b="1" dirty="0"/>
              <a:t>små</a:t>
            </a:r>
            <a:r>
              <a:rPr lang="nb-NO" dirty="0"/>
              <a:t> </a:t>
            </a:r>
            <a:r>
              <a:rPr lang="nb-NO" b="1" dirty="0"/>
              <a:t>vridninger av sannheten</a:t>
            </a:r>
            <a:r>
              <a:rPr lang="nb-NO" dirty="0"/>
              <a:t>" eller å "</a:t>
            </a:r>
            <a:r>
              <a:rPr lang="nb-NO" b="1" dirty="0"/>
              <a:t>ikke fortelle hele sannheten" (</a:t>
            </a:r>
            <a:r>
              <a:rPr lang="nb-NO" b="1" dirty="0" err="1"/>
              <a:t>ikek</a:t>
            </a:r>
            <a:r>
              <a:rPr lang="nb-NO" b="1" dirty="0"/>
              <a:t> som man tror at det som kommer ut er </a:t>
            </a:r>
            <a:r>
              <a:rPr lang="nb-NO" b="1" dirty="0" err="1"/>
              <a:t>faktafeil</a:t>
            </a:r>
            <a:r>
              <a:rPr lang="nb-NO" b="1" dirty="0"/>
              <a:t> – som er lettere å finne)</a:t>
            </a:r>
          </a:p>
          <a:p>
            <a:pPr marL="171450" indent="-171450">
              <a:buFontTx/>
              <a:buChar char="-"/>
            </a:pPr>
            <a:r>
              <a:rPr lang="nb-NO" dirty="0"/>
              <a:t>🟢</a:t>
            </a:r>
            <a:r>
              <a:rPr lang="nb-NO" b="1" dirty="0"/>
              <a:t>KI: </a:t>
            </a:r>
            <a:r>
              <a:rPr lang="nb-NO" b="0" dirty="0"/>
              <a:t>Brukes til </a:t>
            </a:r>
            <a:r>
              <a:rPr lang="nb-NO" b="1" dirty="0"/>
              <a:t>disposisjoner</a:t>
            </a:r>
            <a:r>
              <a:rPr lang="nb-NO" dirty="0"/>
              <a:t>, </a:t>
            </a:r>
            <a:r>
              <a:rPr lang="nb-NO" b="1" dirty="0"/>
              <a:t>renskrive tekst</a:t>
            </a:r>
            <a:r>
              <a:rPr lang="nb-NO" dirty="0"/>
              <a:t>, lage </a:t>
            </a:r>
            <a:r>
              <a:rPr lang="nb-NO" b="1" dirty="0"/>
              <a:t>e-poster</a:t>
            </a:r>
            <a:r>
              <a:rPr lang="nb-NO" dirty="0"/>
              <a:t> osv.  De som eier KI kan </a:t>
            </a:r>
            <a:r>
              <a:rPr lang="nb-NO" b="1" dirty="0"/>
              <a:t>påvirke vårt innhold bit for bit</a:t>
            </a:r>
            <a:r>
              <a:rPr lang="nb-NO" dirty="0"/>
              <a:t>.</a:t>
            </a:r>
          </a:p>
          <a:p>
            <a:pPr marL="171450" indent="-171450">
              <a:buFontTx/>
              <a:buChar char="-"/>
            </a:pPr>
            <a:r>
              <a:rPr lang="nb-NO" dirty="0"/>
              <a:t>To typer vriding:</a:t>
            </a:r>
          </a:p>
          <a:p>
            <a:pPr marL="628650" lvl="1" indent="-171450">
              <a:buFontTx/>
              <a:buChar char="-"/>
            </a:pPr>
            <a:r>
              <a:rPr lang="nb-NO" dirty="0"/>
              <a:t>🟢</a:t>
            </a:r>
            <a:r>
              <a:rPr lang="nb-NO" b="1" dirty="0"/>
              <a:t>Ikke tilsiktet</a:t>
            </a:r>
            <a:r>
              <a:rPr lang="nb-NO" dirty="0"/>
              <a:t>:</a:t>
            </a:r>
          </a:p>
          <a:p>
            <a:pPr marL="1085850" lvl="2" indent="-171450">
              <a:buFontTx/>
              <a:buChar char="-"/>
            </a:pPr>
            <a:r>
              <a:rPr lang="nb-NO" dirty="0"/>
              <a:t>KI er bygget på "det som finnes mest av der ute"</a:t>
            </a:r>
          </a:p>
          <a:p>
            <a:pPr marL="1543050" marR="0" lvl="3" indent="-171450" algn="l" defTabSz="914400" rtl="0" eaLnBrk="1" fontAlgn="auto" latinLnBrk="0" hangingPunct="1">
              <a:lnSpc>
                <a:spcPct val="100000"/>
              </a:lnSpc>
              <a:spcBef>
                <a:spcPts val="0"/>
              </a:spcBef>
              <a:spcAft>
                <a:spcPts val="0"/>
              </a:spcAft>
              <a:buClrTx/>
              <a:buSzTx/>
              <a:buFontTx/>
              <a:buChar char="-"/>
              <a:tabLst/>
              <a:defRPr/>
            </a:pPr>
            <a:r>
              <a:rPr lang="nb-NO" dirty="0"/>
              <a:t>🔴Fakta kan fortelles på én måte – falsk informasjon på mange og mer spennende måter (som gjør at fakta drukner)</a:t>
            </a:r>
          </a:p>
          <a:p>
            <a:pPr marL="1085850" lvl="2" indent="-171450">
              <a:buFontTx/>
              <a:buChar char="-"/>
            </a:pPr>
            <a:r>
              <a:rPr lang="nb-NO" dirty="0"/>
              <a:t>🟢</a:t>
            </a:r>
            <a:r>
              <a:rPr lang="nb-NO" b="1" dirty="0"/>
              <a:t>KI genererer feilinformasjon som så modellene senere trener seg selv på</a:t>
            </a:r>
            <a:r>
              <a:rPr lang="nb-NO" dirty="0"/>
              <a:t>… (også med hjelp av mennesker som både bevisst og underbevisst ønsker dette)</a:t>
            </a:r>
          </a:p>
          <a:p>
            <a:pPr marL="628650" lvl="1" indent="-171450">
              <a:buFontTx/>
              <a:buChar char="-"/>
            </a:pPr>
            <a:r>
              <a:rPr lang="nb-NO" dirty="0"/>
              <a:t>🟢</a:t>
            </a:r>
            <a:r>
              <a:rPr lang="nb-NO" b="1" dirty="0"/>
              <a:t>Tilsiktet</a:t>
            </a:r>
            <a:r>
              <a:rPr lang="nb-NO" dirty="0"/>
              <a:t>:</a:t>
            </a:r>
          </a:p>
          <a:p>
            <a:pPr marL="1085850" lvl="2" indent="-171450">
              <a:buFontTx/>
              <a:buChar char="-"/>
            </a:pPr>
            <a:r>
              <a:rPr lang="nb-NO" dirty="0"/>
              <a:t>🟢Den som vinner KI-kappløpet vinner evnen til å fortelle menneskeheten hva som er </a:t>
            </a:r>
            <a:r>
              <a:rPr lang="nb-NO" b="1" dirty="0"/>
              <a:t>sant</a:t>
            </a:r>
            <a:r>
              <a:rPr lang="nb-NO" dirty="0"/>
              <a:t>, </a:t>
            </a:r>
            <a:r>
              <a:rPr lang="nb-NO" b="1" dirty="0"/>
              <a:t>verdier</a:t>
            </a:r>
            <a:r>
              <a:rPr lang="nb-NO" dirty="0"/>
              <a:t>, </a:t>
            </a:r>
            <a:r>
              <a:rPr lang="nb-NO" b="1" dirty="0"/>
              <a:t>holdninger</a:t>
            </a:r>
            <a:r>
              <a:rPr lang="nb-NO" dirty="0"/>
              <a:t> og hva vi skal </a:t>
            </a:r>
            <a:r>
              <a:rPr lang="nb-NO" b="1" dirty="0"/>
              <a:t>mene</a:t>
            </a:r>
            <a:r>
              <a:rPr lang="nb-NO" dirty="0"/>
              <a:t>.</a:t>
            </a:r>
            <a:endParaRPr lang="nb-NO" sz="1200" kern="1200" dirty="0">
              <a:solidFill>
                <a:schemeClr val="tx1"/>
              </a:solidFill>
              <a:effectLst/>
              <a:latin typeface="+mn-lt"/>
              <a:ea typeface="+mn-ea"/>
              <a:cs typeface="+mn-cs"/>
            </a:endParaRP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nb-NO" dirty="0"/>
              <a:t>🟢</a:t>
            </a:r>
            <a:r>
              <a:rPr lang="nb-NO" sz="1200" b="1" kern="1200" dirty="0" err="1">
                <a:solidFill>
                  <a:schemeClr val="tx1"/>
                </a:solidFill>
                <a:effectLst/>
                <a:latin typeface="+mn-lt"/>
                <a:ea typeface="+mn-ea"/>
                <a:cs typeface="+mn-cs"/>
              </a:rPr>
              <a:t>Grok</a:t>
            </a:r>
            <a:r>
              <a:rPr lang="nb-NO" sz="1200" b="1" kern="1200" dirty="0">
                <a:solidFill>
                  <a:schemeClr val="tx1"/>
                </a:solidFill>
                <a:effectLst/>
                <a:latin typeface="+mn-lt"/>
                <a:ea typeface="+mn-ea"/>
                <a:cs typeface="+mn-cs"/>
              </a:rPr>
              <a:t> – farligste mennesker i verden </a:t>
            </a:r>
            <a:r>
              <a:rPr lang="nb-NO" sz="1200" kern="1200" dirty="0">
                <a:solidFill>
                  <a:schemeClr val="tx1"/>
                </a:solidFill>
                <a:effectLst/>
                <a:latin typeface="+mn-lt"/>
                <a:ea typeface="+mn-ea"/>
                <a:cs typeface="+mn-cs"/>
              </a:rPr>
              <a:t>– i en håndvending var KI-modellens fakta endret.</a:t>
            </a:r>
          </a:p>
          <a:p>
            <a:pPr marL="1085850" lvl="2" indent="-171450">
              <a:buFontTx/>
              <a:buChar char="-"/>
            </a:pPr>
            <a:r>
              <a:rPr lang="nb-NO" dirty="0"/>
              <a:t>🔴</a:t>
            </a:r>
            <a:r>
              <a:rPr lang="nb-NO" sz="1200" kern="1200" dirty="0">
                <a:solidFill>
                  <a:schemeClr val="tx1"/>
                </a:solidFill>
                <a:effectLst/>
                <a:latin typeface="+mn-lt"/>
                <a:ea typeface="+mn-ea"/>
                <a:cs typeface="+mn-cs"/>
              </a:rPr>
              <a:t>sammenlign </a:t>
            </a:r>
            <a:r>
              <a:rPr lang="nb-NO" sz="1200" kern="1200" dirty="0" err="1">
                <a:solidFill>
                  <a:schemeClr val="tx1"/>
                </a:solidFill>
                <a:effectLst/>
                <a:latin typeface="+mn-lt"/>
                <a:ea typeface="+mn-ea"/>
                <a:cs typeface="+mn-cs"/>
              </a:rPr>
              <a:t>Ki</a:t>
            </a:r>
            <a:r>
              <a:rPr lang="nb-NO" sz="1200" kern="1200" dirty="0">
                <a:solidFill>
                  <a:schemeClr val="tx1"/>
                </a:solidFill>
                <a:effectLst/>
                <a:latin typeface="+mn-lt"/>
                <a:ea typeface="+mn-ea"/>
                <a:cs typeface="+mn-cs"/>
              </a:rPr>
              <a:t> med historien om de </a:t>
            </a:r>
            <a:r>
              <a:rPr lang="nb-NO" sz="1200" b="1" kern="1200" dirty="0">
                <a:solidFill>
                  <a:schemeClr val="tx1"/>
                </a:solidFill>
                <a:effectLst/>
                <a:latin typeface="+mn-lt"/>
                <a:ea typeface="+mn-ea"/>
                <a:cs typeface="+mn-cs"/>
              </a:rPr>
              <a:t>svenske skolebøkene</a:t>
            </a:r>
          </a:p>
          <a:p>
            <a:pPr marL="628650" lvl="1" indent="-171450">
              <a:buFontTx/>
              <a:buChar char="-"/>
            </a:pPr>
            <a:endParaRPr lang="nb-NO" dirty="0"/>
          </a:p>
          <a:p>
            <a:pPr marL="171450" lvl="0" indent="-171450">
              <a:buFontTx/>
              <a:buChar char="-"/>
            </a:pPr>
            <a:endParaRPr lang="nb-NO" dirty="0"/>
          </a:p>
          <a:p>
            <a:pPr marL="0" lvl="0" indent="0">
              <a:buFontTx/>
              <a:buNone/>
            </a:pPr>
            <a:r>
              <a:rPr lang="nb-NO" dirty="0"/>
              <a:t>🟢</a:t>
            </a:r>
            <a:r>
              <a:rPr lang="nb-NO" b="1" dirty="0"/>
              <a:t>Hvorfor?</a:t>
            </a:r>
          </a:p>
          <a:p>
            <a:pPr marL="171450" lvl="0" indent="-171450">
              <a:buFontTx/>
              <a:buChar char="-"/>
            </a:pPr>
            <a:r>
              <a:rPr lang="nb-NO" dirty="0"/>
              <a:t>🟢KI er flink til å </a:t>
            </a:r>
            <a:r>
              <a:rPr lang="nb-NO" b="1" dirty="0"/>
              <a:t>få feil til å se riktige ut </a:t>
            </a:r>
            <a:r>
              <a:rPr lang="nb-NO" dirty="0"/>
              <a:t>– fint formulert, godt argumentert osv.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nb-NO" dirty="0"/>
              <a:t>🔴Vi </a:t>
            </a:r>
            <a:r>
              <a:rPr lang="nb-NO" b="1" dirty="0"/>
              <a:t>kjenner dette fra virkelige personer også </a:t>
            </a:r>
            <a:r>
              <a:rPr lang="nb-NO" dirty="0"/>
              <a:t>– folk som kan lite, men som er så overbevisende at de får alle i møtet til å tro på de. </a:t>
            </a:r>
          </a:p>
          <a:p>
            <a:pPr marL="171450" lvl="0" indent="-171450">
              <a:buFontTx/>
              <a:buChar char="-"/>
            </a:pPr>
            <a:r>
              <a:rPr lang="nb-NO" dirty="0"/>
              <a:t>🟢</a:t>
            </a:r>
            <a:r>
              <a:rPr lang="nb-NO" b="1" dirty="0"/>
              <a:t>Få som tviler når det er "riktig" i 95 % av tilfellene.   </a:t>
            </a:r>
            <a:r>
              <a:rPr lang="nb-NO" dirty="0"/>
              <a:t>Tenk på små barn – foreldre/lærere er "fasit" i verden (forandrer seg riktignok…) fordi de opplagt kan mer</a:t>
            </a:r>
          </a:p>
          <a:p>
            <a:pPr marL="171450" lvl="0" indent="-171450">
              <a:buFontTx/>
              <a:buChar char="-"/>
            </a:pPr>
            <a:endParaRPr lang="nb-NO" dirty="0"/>
          </a:p>
          <a:p>
            <a:pPr marL="0" lvl="0" indent="0">
              <a:buFontTx/>
              <a:buNone/>
            </a:pPr>
            <a:r>
              <a:rPr lang="nb-NO" dirty="0"/>
              <a:t>🟢</a:t>
            </a:r>
            <a:r>
              <a:rPr lang="nb-NO" b="1" dirty="0"/>
              <a:t>Det ironiske</a:t>
            </a:r>
          </a:p>
          <a:p>
            <a:pPr marL="171450" lvl="0" indent="-171450">
              <a:buFontTx/>
              <a:buChar char="-"/>
            </a:pPr>
            <a:r>
              <a:rPr lang="nb-NO" dirty="0"/>
              <a:t>🟢Skoler var </a:t>
            </a:r>
            <a:r>
              <a:rPr lang="nb-NO" b="1" dirty="0"/>
              <a:t>før så opptatt av fakta, akademisk korrekthet, objektivitet, kilder </a:t>
            </a:r>
            <a:r>
              <a:rPr lang="nb-NO" dirty="0"/>
              <a:t>-  nå er de plutselig </a:t>
            </a:r>
            <a:r>
              <a:rPr lang="nb-NO" dirty="0" err="1"/>
              <a:t>tils</a:t>
            </a:r>
            <a:r>
              <a:rPr lang="nb-NO" dirty="0"/>
              <a:t> </a:t>
            </a:r>
            <a:r>
              <a:rPr lang="nb-NO" dirty="0" err="1"/>
              <a:t>tor</a:t>
            </a:r>
            <a:r>
              <a:rPr lang="nb-NO" dirty="0"/>
              <a:t> grad fanges i </a:t>
            </a:r>
            <a:r>
              <a:rPr lang="nb-NO" b="1" dirty="0"/>
              <a:t>bedriftenes sannet</a:t>
            </a:r>
          </a:p>
          <a:p>
            <a:pPr marL="628650" lvl="1" indent="-171450">
              <a:buFontTx/>
              <a:buChar char="-"/>
            </a:pPr>
            <a:r>
              <a:rPr lang="nb-NO" dirty="0"/>
              <a:t>- i og for seg gjelder det samme med læreverk </a:t>
            </a:r>
            <a:r>
              <a:rPr lang="nb-NO" dirty="0" err="1"/>
              <a:t>osv</a:t>
            </a:r>
            <a:r>
              <a:rPr lang="nb-NO" dirty="0"/>
              <a:t>, emn i en annen skala</a:t>
            </a:r>
          </a:p>
          <a:p>
            <a:pPr marL="1085850" lvl="2" indent="-171450">
              <a:buFontTx/>
              <a:buChar char="-"/>
            </a:pPr>
            <a:endParaRPr lang="nb-NO" dirty="0"/>
          </a:p>
          <a:p>
            <a:pPr marL="0" lvl="0" indent="0">
              <a:buFontTx/>
              <a:buNone/>
            </a:pPr>
            <a:r>
              <a:rPr lang="nb-NO" b="1" dirty="0"/>
              <a:t>Kildekritikk</a:t>
            </a:r>
          </a:p>
          <a:p>
            <a:pPr marL="171450" lvl="0" indent="-171450">
              <a:buFontTx/>
              <a:buChar char="-"/>
            </a:pPr>
            <a:r>
              <a:rPr lang="nb-NO" dirty="0"/>
              <a:t>🔴Hva skjedde med kildekritikk?  </a:t>
            </a:r>
            <a:r>
              <a:rPr lang="nb-NO" b="1" dirty="0"/>
              <a:t>Lærer å være skeptiske, men hvordan avsløre ting som er vridd, ikke feil</a:t>
            </a:r>
            <a:r>
              <a:rPr lang="nb-NO" dirty="0"/>
              <a:t>?</a:t>
            </a:r>
          </a:p>
          <a:p>
            <a:pPr marL="171450" lvl="0" indent="-171450">
              <a:buFontTx/>
              <a:buChar char="-"/>
            </a:pPr>
            <a:r>
              <a:rPr lang="nb-NO" dirty="0"/>
              <a:t>🟢Viktig poeng – </a:t>
            </a:r>
            <a:r>
              <a:rPr lang="nb-NO" b="1" dirty="0"/>
              <a:t>vi er kun gode på kildekritikk når vi aktivt leter etter informasjon for "</a:t>
            </a:r>
            <a:r>
              <a:rPr lang="nb-NO" b="1" dirty="0" err="1"/>
              <a:t>research</a:t>
            </a:r>
            <a:r>
              <a:rPr lang="nb-NO" dirty="0"/>
              <a:t>" – i hverdagen når vi </a:t>
            </a:r>
            <a:r>
              <a:rPr lang="nb-NO" dirty="0" err="1"/>
              <a:t>scroller</a:t>
            </a:r>
            <a:r>
              <a:rPr lang="nb-NO" dirty="0"/>
              <a:t> gjennom hundrevis av poster, har vi ikke tid…(</a:t>
            </a:r>
            <a:r>
              <a:rPr lang="nb-NO" dirty="0" err="1"/>
              <a:t>jfr</a:t>
            </a:r>
            <a:r>
              <a:rPr lang="nb-NO" dirty="0"/>
              <a:t> at man kan ikke vurdere avsender budskap </a:t>
            </a:r>
            <a:r>
              <a:rPr lang="nb-NO" dirty="0" err="1"/>
              <a:t>osv</a:t>
            </a:r>
            <a:r>
              <a:rPr lang="nb-NO" dirty="0"/>
              <a:t> for 100 15 sek </a:t>
            </a:r>
            <a:r>
              <a:rPr lang="nb-NO" dirty="0" err="1"/>
              <a:t>TIkTok</a:t>
            </a:r>
            <a:r>
              <a:rPr lang="nb-NO" dirty="0"/>
              <a:t> </a:t>
            </a:r>
            <a:r>
              <a:rPr lang="nb-NO" dirty="0" err="1"/>
              <a:t>vidoer</a:t>
            </a:r>
            <a:r>
              <a:rPr lang="nb-NO" dirty="0"/>
              <a:t>) </a:t>
            </a:r>
            <a:r>
              <a:rPr lang="en-US" dirty="0"/>
              <a:t>– </a:t>
            </a:r>
            <a:r>
              <a:rPr lang="en-US" dirty="0" err="1"/>
              <a:t>problemet</a:t>
            </a:r>
            <a:r>
              <a:rPr lang="en-US" dirty="0"/>
              <a:t> er </a:t>
            </a:r>
            <a:r>
              <a:rPr lang="en-US" dirty="0" err="1"/>
              <a:t>også</a:t>
            </a:r>
            <a:r>
              <a:rPr lang="en-US" dirty="0"/>
              <a:t> at </a:t>
            </a:r>
            <a:r>
              <a:rPr lang="en-US" dirty="0" err="1"/>
              <a:t>avsender</a:t>
            </a:r>
            <a:r>
              <a:rPr lang="en-US" dirty="0"/>
              <a:t> </a:t>
            </a:r>
            <a:r>
              <a:rPr lang="en-US" dirty="0" err="1"/>
              <a:t>forsvinner</a:t>
            </a:r>
            <a:r>
              <a:rPr lang="en-US" dirty="0"/>
              <a:t> I </a:t>
            </a:r>
            <a:r>
              <a:rPr lang="en-US" b="1" dirty="0" err="1"/>
              <a:t>plattform</a:t>
            </a:r>
            <a:r>
              <a:rPr lang="en-US" dirty="0"/>
              <a:t> – </a:t>
            </a:r>
            <a:r>
              <a:rPr lang="en-US" dirty="0" err="1"/>
              <a:t>litt</a:t>
            </a:r>
            <a:r>
              <a:rPr lang="en-US" dirty="0"/>
              <a:t> </a:t>
            </a:r>
            <a:r>
              <a:rPr lang="en-US" dirty="0" err="1"/>
              <a:t>som</a:t>
            </a:r>
            <a:r>
              <a:rPr lang="en-US" dirty="0"/>
              <a:t> at vi </a:t>
            </a:r>
            <a:r>
              <a:rPr lang="en-US" dirty="0" err="1"/>
              <a:t>underbevisst</a:t>
            </a:r>
            <a:r>
              <a:rPr lang="en-US" dirty="0"/>
              <a:t> </a:t>
            </a:r>
            <a:r>
              <a:rPr lang="en-US" dirty="0" err="1"/>
              <a:t>stoler</a:t>
            </a:r>
            <a:r>
              <a:rPr lang="en-US" dirty="0"/>
              <a:t> å handle </a:t>
            </a:r>
            <a:r>
              <a:rPr lang="en-US" dirty="0" err="1"/>
              <a:t>på</a:t>
            </a:r>
            <a:r>
              <a:rPr lang="en-US" dirty="0"/>
              <a:t> "finn.no" – men </a:t>
            </a:r>
            <a:r>
              <a:rPr lang="en-US" dirty="0" err="1"/>
              <a:t>hvem</a:t>
            </a:r>
            <a:r>
              <a:rPr lang="en-US" dirty="0"/>
              <a:t> er </a:t>
            </a:r>
            <a:r>
              <a:rPr lang="en-US" dirty="0" err="1"/>
              <a:t>finn</a:t>
            </a:r>
            <a:r>
              <a:rPr lang="en-US" dirty="0"/>
              <a:t>?</a:t>
            </a:r>
            <a:endParaRPr lang="nb-NO" dirty="0"/>
          </a:p>
          <a:p>
            <a:pPr marL="171450" lvl="0" indent="-171450">
              <a:buFontTx/>
              <a:buChar char="-"/>
            </a:pPr>
            <a:endParaRPr lang="nb-NO" dirty="0"/>
          </a:p>
          <a:p>
            <a:pPr marL="1085850" lvl="2" indent="-171450">
              <a:buFontTx/>
              <a:buChar char="-"/>
            </a:pPr>
            <a:endParaRPr lang="nb-NO" dirty="0"/>
          </a:p>
          <a:p>
            <a:pPr marL="1085850" lvl="2" indent="-171450">
              <a:buFontTx/>
              <a:buChar char="-"/>
            </a:pPr>
            <a:endParaRPr lang="nb-NO" dirty="0"/>
          </a:p>
          <a:p>
            <a:pPr marL="1085850" lvl="2" indent="-171450">
              <a:buFontTx/>
              <a:buChar char="-"/>
            </a:pPr>
            <a:endParaRPr lang="nb-NO" dirty="0"/>
          </a:p>
        </p:txBody>
      </p:sp>
      <p:sp>
        <p:nvSpPr>
          <p:cNvPr id="4" name="Slide Number Placeholder 3"/>
          <p:cNvSpPr>
            <a:spLocks noGrp="1"/>
          </p:cNvSpPr>
          <p:nvPr>
            <p:ph type="sldNum" sz="quarter" idx="5"/>
          </p:nvPr>
        </p:nvSpPr>
        <p:spPr/>
        <p:txBody>
          <a:bodyPr/>
          <a:lstStyle/>
          <a:p>
            <a:fld id="{479B9F77-3956-4D7C-9BB6-843FBA0BDBD7}" type="slidenum">
              <a:rPr lang="nb-NO" smtClean="0"/>
              <a:t>15</a:t>
            </a:fld>
            <a:endParaRPr lang="nb-NO"/>
          </a:p>
        </p:txBody>
      </p:sp>
    </p:spTree>
    <p:extLst>
      <p:ext uri="{BB962C8B-B14F-4D97-AF65-F5344CB8AC3E}">
        <p14:creationId xmlns:p14="http://schemas.microsoft.com/office/powerpoint/2010/main" val="4291731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nb-NO"/>
          </a:p>
        </p:txBody>
      </p:sp>
      <p:sp>
        <p:nvSpPr>
          <p:cNvPr id="3" name="Notes Placeholder 2"/>
          <p:cNvSpPr>
            <a:spLocks noGrp="1"/>
          </p:cNvSpPr>
          <p:nvPr>
            <p:ph type="body" idx="1"/>
          </p:nvPr>
        </p:nvSpPr>
        <p:spPr/>
        <p:txBody>
          <a:bodyPr/>
          <a:lstStyle/>
          <a:p>
            <a:pPr marL="457200" lvl="1" indent="0">
              <a:buFontTx/>
              <a:buNone/>
            </a:pPr>
            <a:r>
              <a:rPr lang="nb-NO" b="1" dirty="0"/>
              <a:t>35 min</a:t>
            </a:r>
          </a:p>
          <a:p>
            <a:pPr marL="457200" lvl="1" indent="0">
              <a:buFontTx/>
              <a:buNone/>
            </a:pPr>
            <a:endParaRPr lang="nb-NO" dirty="0"/>
          </a:p>
          <a:p>
            <a:pPr marL="457200" lvl="1" indent="0">
              <a:buFontTx/>
              <a:buNone/>
            </a:pPr>
            <a:r>
              <a:rPr lang="nb-NO" dirty="0"/>
              <a:t>🟢 </a:t>
            </a:r>
            <a:r>
              <a:rPr lang="nb-NO" dirty="0" err="1"/>
              <a:t>Jfr</a:t>
            </a:r>
            <a:r>
              <a:rPr lang="nb-NO" dirty="0"/>
              <a:t> Googles søk etter </a:t>
            </a:r>
            <a:r>
              <a:rPr lang="nb-NO" b="1" dirty="0"/>
              <a:t>barneporno i e-post – men hvor går grensen?</a:t>
            </a:r>
            <a:endParaRPr lang="nb-NO" dirty="0"/>
          </a:p>
          <a:p>
            <a:pPr marL="457200" lvl="1" indent="0">
              <a:buFontTx/>
              <a:buNone/>
            </a:pPr>
            <a:r>
              <a:rPr lang="nb-NO" dirty="0"/>
              <a:t>	</a:t>
            </a:r>
          </a:p>
          <a:p>
            <a:pPr marL="457200" lvl="1" indent="0">
              <a:buFontTx/>
              <a:buNone/>
            </a:pPr>
            <a:r>
              <a:rPr lang="nb-NO" dirty="0"/>
              <a:t>🟢 Man kan f.eks. bli </a:t>
            </a:r>
            <a:r>
              <a:rPr lang="nb-NO" b="1" dirty="0"/>
              <a:t>stoppet i å dele </a:t>
            </a:r>
            <a:r>
              <a:rPr lang="nb-NO" b="1" u="sng" dirty="0"/>
              <a:t>lett</a:t>
            </a:r>
            <a:r>
              <a:rPr lang="nb-NO" b="1" dirty="0"/>
              <a:t> pornografisk innhold, men ikke falsk polariserende innhold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nb-NO" dirty="0"/>
              <a:t>🔴F.eks. ble jeg stoppet gang på gang med å lage bildene til dette foredraget </a:t>
            </a:r>
            <a:r>
              <a:rPr lang="nb-NO" dirty="0" err="1"/>
              <a:t>pga</a:t>
            </a:r>
            <a:r>
              <a:rPr lang="nb-NO" dirty="0"/>
              <a:t> "upassende innhold"  – vanskeligere enn å generere bilder av vold </a:t>
            </a:r>
            <a:r>
              <a:rPr lang="nb-NO" dirty="0" err="1"/>
              <a:t>osv</a:t>
            </a:r>
            <a:r>
              <a:rPr lang="nb-NO" dirty="0"/>
              <a:t>…. Tilfeldig</a:t>
            </a:r>
          </a:p>
          <a:p>
            <a:pPr marL="457200" lvl="1" indent="0">
              <a:buFontTx/>
              <a:buNone/>
            </a:pPr>
            <a:endParaRPr lang="nb-NO" b="1" dirty="0"/>
          </a:p>
          <a:p>
            <a:endParaRPr lang="nb-NO" dirty="0"/>
          </a:p>
          <a:p>
            <a:endParaRPr lang="nb-NO" dirty="0"/>
          </a:p>
          <a:p>
            <a:r>
              <a:rPr lang="nb-NO" dirty="0"/>
              <a:t>🟢</a:t>
            </a:r>
            <a:r>
              <a:rPr lang="nb-NO" b="1" dirty="0" err="1"/>
              <a:t>Inget</a:t>
            </a:r>
            <a:r>
              <a:rPr lang="nb-NO" b="1" dirty="0"/>
              <a:t> lovverk som avgjør:</a:t>
            </a:r>
          </a:p>
          <a:p>
            <a:r>
              <a:rPr lang="nb-NO" b="1" dirty="0"/>
              <a:t> </a:t>
            </a:r>
            <a:r>
              <a:rPr lang="nb-NO" dirty="0"/>
              <a:t>      - 🟢Se i dag </a:t>
            </a:r>
            <a:r>
              <a:rPr lang="nb-NO" b="1" dirty="0"/>
              <a:t>brukere som blir stengt ute uten noen "dom" </a:t>
            </a:r>
            <a:r>
              <a:rPr lang="nb-NO" dirty="0"/>
              <a:t>fra "viktige sosiale tjenester", mens </a:t>
            </a:r>
            <a:r>
              <a:rPr lang="nb-NO" b="1" dirty="0"/>
              <a:t>andre kan spre sitt innhold ukritisk – hvem avgjør</a:t>
            </a:r>
            <a:r>
              <a:rPr lang="nb-NO" dirty="0"/>
              <a:t>?</a:t>
            </a:r>
          </a:p>
          <a:p>
            <a:r>
              <a:rPr lang="nb-NO" dirty="0"/>
              <a:t>      - 🟢For å </a:t>
            </a:r>
            <a:r>
              <a:rPr lang="nb-NO" b="1" dirty="0"/>
              <a:t>bruke tjenester må man følge selskapers "fakta"/verdensbilde</a:t>
            </a:r>
          </a:p>
        </p:txBody>
      </p:sp>
      <p:sp>
        <p:nvSpPr>
          <p:cNvPr id="4" name="Slide Number Placeholder 3"/>
          <p:cNvSpPr>
            <a:spLocks noGrp="1"/>
          </p:cNvSpPr>
          <p:nvPr>
            <p:ph type="sldNum" sz="quarter" idx="5"/>
          </p:nvPr>
        </p:nvSpPr>
        <p:spPr/>
        <p:txBody>
          <a:bodyPr/>
          <a:lstStyle/>
          <a:p>
            <a:fld id="{479B9F77-3956-4D7C-9BB6-843FBA0BDBD7}" type="slidenum">
              <a:rPr lang="nb-NO" smtClean="0"/>
              <a:t>16</a:t>
            </a:fld>
            <a:endParaRPr lang="nb-NO"/>
          </a:p>
        </p:txBody>
      </p:sp>
    </p:spTree>
    <p:extLst>
      <p:ext uri="{BB962C8B-B14F-4D97-AF65-F5344CB8AC3E}">
        <p14:creationId xmlns:p14="http://schemas.microsoft.com/office/powerpoint/2010/main" val="6902617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nb-NO"/>
          </a:p>
        </p:txBody>
      </p:sp>
      <p:sp>
        <p:nvSpPr>
          <p:cNvPr id="3" name="Notes Placeholder 2"/>
          <p:cNvSpPr>
            <a:spLocks noGrp="1"/>
          </p:cNvSpPr>
          <p:nvPr>
            <p:ph type="body" idx="1"/>
          </p:nvPr>
        </p:nvSpPr>
        <p:spPr/>
        <p:txBody>
          <a:bodyPr/>
          <a:lstStyle/>
          <a:p>
            <a:r>
              <a:rPr lang="en-US" b="1" dirty="0"/>
              <a:t>40 min </a:t>
            </a:r>
          </a:p>
          <a:p>
            <a:endParaRPr lang="en-US" b="1" dirty="0"/>
          </a:p>
          <a:p>
            <a:r>
              <a:rPr lang="nb-NO" dirty="0"/>
              <a:t>🟢</a:t>
            </a:r>
            <a:r>
              <a:rPr lang="en-US" b="1" dirty="0"/>
              <a:t>En </a:t>
            </a:r>
            <a:r>
              <a:rPr lang="en-US" b="1" dirty="0" err="1"/>
              <a:t>mer</a:t>
            </a:r>
            <a:r>
              <a:rPr lang="en-US" b="1" dirty="0"/>
              <a:t> </a:t>
            </a:r>
            <a:r>
              <a:rPr lang="en-US" b="1" dirty="0" err="1"/>
              <a:t>indirekte</a:t>
            </a:r>
            <a:r>
              <a:rPr lang="en-US" b="1" dirty="0"/>
              <a:t> </a:t>
            </a:r>
            <a:r>
              <a:rPr lang="en-US" b="1" dirty="0" err="1"/>
              <a:t>sensur</a:t>
            </a:r>
            <a:r>
              <a:rPr lang="en-US" b="1" dirty="0"/>
              <a:t>: der vi </a:t>
            </a:r>
            <a:r>
              <a:rPr lang="en-US" b="1" dirty="0" err="1"/>
              <a:t>ikek</a:t>
            </a:r>
            <a:r>
              <a:rPr lang="en-US" b="1" dirty="0"/>
              <a:t> vet </a:t>
            </a:r>
            <a:r>
              <a:rPr lang="en-US" b="1" dirty="0" err="1"/>
              <a:t>hva</a:t>
            </a:r>
            <a:r>
              <a:rPr lang="en-US" b="1" dirty="0"/>
              <a:t> vi </a:t>
            </a:r>
            <a:r>
              <a:rPr lang="en-US" b="1" dirty="0" err="1"/>
              <a:t>ikekf</a:t>
            </a:r>
            <a:r>
              <a:rPr lang="en-US" b="1" dirty="0"/>
              <a:t> </a:t>
            </a:r>
            <a:r>
              <a:rPr lang="en-US" b="1" dirty="0" err="1"/>
              <a:t>år</a:t>
            </a:r>
            <a:r>
              <a:rPr lang="en-US" b="1" dirty="0"/>
              <a:t> se…. Vel </a:t>
            </a:r>
            <a:r>
              <a:rPr lang="en-US" b="1" dirty="0" err="1"/>
              <a:t>så</a:t>
            </a:r>
            <a:r>
              <a:rPr lang="en-US" b="1" dirty="0"/>
              <a:t> </a:t>
            </a:r>
            <a:r>
              <a:rPr lang="en-US" b="1" dirty="0" err="1"/>
              <a:t>viktig</a:t>
            </a:r>
            <a:r>
              <a:rPr lang="en-US" b="1" dirty="0"/>
              <a:t>!</a:t>
            </a:r>
          </a:p>
          <a:p>
            <a:endParaRPr lang="en-US" b="1" dirty="0"/>
          </a:p>
          <a:p>
            <a:r>
              <a:rPr lang="nb-NO" dirty="0"/>
              <a:t>🟢</a:t>
            </a:r>
            <a:r>
              <a:rPr lang="en-US" b="1" dirty="0" err="1"/>
              <a:t>Algoritmene</a:t>
            </a:r>
            <a:r>
              <a:rPr lang="en-US" dirty="0"/>
              <a:t> er </a:t>
            </a:r>
            <a:r>
              <a:rPr lang="en-US" dirty="0" err="1"/>
              <a:t>laget</a:t>
            </a:r>
            <a:r>
              <a:rPr lang="en-US" dirty="0"/>
              <a:t> med </a:t>
            </a:r>
            <a:r>
              <a:rPr lang="en-US" dirty="0" err="1"/>
              <a:t>ett</a:t>
            </a:r>
            <a:r>
              <a:rPr lang="en-US" dirty="0"/>
              <a:t> </a:t>
            </a:r>
            <a:r>
              <a:rPr lang="en-US" dirty="0" err="1"/>
              <a:t>hovedmål</a:t>
            </a:r>
            <a:r>
              <a:rPr lang="en-US" dirty="0"/>
              <a:t>:  </a:t>
            </a:r>
            <a:r>
              <a:rPr lang="en-US" b="1" dirty="0"/>
              <a:t>Bruke </a:t>
            </a:r>
            <a:r>
              <a:rPr lang="en-US" b="1" dirty="0" err="1"/>
              <a:t>mest</a:t>
            </a:r>
            <a:r>
              <a:rPr lang="en-US" b="1" dirty="0"/>
              <a:t> </a:t>
            </a:r>
            <a:r>
              <a:rPr lang="en-US" b="1" dirty="0" err="1"/>
              <a:t>mulig</a:t>
            </a:r>
            <a:r>
              <a:rPr lang="en-US" b="1" dirty="0"/>
              <a:t> </a:t>
            </a:r>
            <a:r>
              <a:rPr lang="en-US" b="1" dirty="0" err="1"/>
              <a:t>tid</a:t>
            </a:r>
            <a:r>
              <a:rPr lang="en-US" b="1" dirty="0"/>
              <a:t> i </a:t>
            </a:r>
            <a:r>
              <a:rPr lang="en-US" b="1" dirty="0" err="1"/>
              <a:t>tjenesten</a:t>
            </a:r>
            <a:endParaRPr lang="en-US" b="1" dirty="0"/>
          </a:p>
          <a:p>
            <a:r>
              <a:rPr lang="en-US" b="1" dirty="0"/>
              <a:t>	- </a:t>
            </a:r>
            <a:r>
              <a:rPr lang="en-US" b="0" dirty="0"/>
              <a:t>D</a:t>
            </a:r>
            <a:r>
              <a:rPr lang="en-US" dirty="0"/>
              <a:t>et </a:t>
            </a:r>
            <a:r>
              <a:rPr lang="en-US" dirty="0" err="1"/>
              <a:t>betyr</a:t>
            </a:r>
            <a:r>
              <a:rPr lang="en-US" dirty="0"/>
              <a:t> </a:t>
            </a:r>
            <a:r>
              <a:rPr lang="en-US" b="1" dirty="0" err="1"/>
              <a:t>polariserende</a:t>
            </a:r>
            <a:r>
              <a:rPr lang="en-US" dirty="0"/>
              <a:t>, </a:t>
            </a:r>
            <a:r>
              <a:rPr lang="en-US" b="1" dirty="0" err="1"/>
              <a:t>sjokerende</a:t>
            </a:r>
            <a:r>
              <a:rPr lang="en-US" dirty="0"/>
              <a:t> </a:t>
            </a:r>
            <a:r>
              <a:rPr lang="en-US" dirty="0" err="1"/>
              <a:t>og</a:t>
            </a:r>
            <a:r>
              <a:rPr lang="en-US" dirty="0"/>
              <a:t> </a:t>
            </a:r>
            <a:r>
              <a:rPr lang="en-US" b="1" dirty="0" err="1"/>
              <a:t>ekstremt</a:t>
            </a:r>
            <a:r>
              <a:rPr lang="en-US" b="1" dirty="0"/>
              <a:t> </a:t>
            </a:r>
            <a:r>
              <a:rPr lang="en-US" b="1" dirty="0" err="1"/>
              <a:t>innhold</a:t>
            </a:r>
            <a:r>
              <a:rPr lang="en-US" b="1" dirty="0"/>
              <a:t> </a:t>
            </a:r>
            <a:r>
              <a:rPr lang="en-US" dirty="0"/>
              <a:t>-  du </a:t>
            </a:r>
            <a:r>
              <a:rPr lang="en-US" dirty="0" err="1"/>
              <a:t>går</a:t>
            </a:r>
            <a:r>
              <a:rPr lang="en-US" dirty="0"/>
              <a:t> fort lei </a:t>
            </a:r>
            <a:r>
              <a:rPr lang="en-US" dirty="0" err="1"/>
              <a:t>søte</a:t>
            </a:r>
            <a:r>
              <a:rPr lang="en-US" dirty="0"/>
              <a:t> </a:t>
            </a:r>
            <a:r>
              <a:rPr lang="en-US" dirty="0" err="1"/>
              <a:t>kattevideoer</a:t>
            </a:r>
            <a:r>
              <a:rPr lang="en-US" dirty="0"/>
              <a:t>.</a:t>
            </a:r>
          </a:p>
          <a:p>
            <a:r>
              <a:rPr lang="en-US" dirty="0"/>
              <a:t>	- </a:t>
            </a:r>
            <a:r>
              <a:rPr lang="nb-NO" dirty="0"/>
              <a:t>🔴</a:t>
            </a:r>
            <a:r>
              <a:rPr lang="en-US" dirty="0"/>
              <a:t>Sinne, </a:t>
            </a:r>
            <a:r>
              <a:rPr lang="en-US" dirty="0" err="1"/>
              <a:t>forbaulselse</a:t>
            </a:r>
            <a:r>
              <a:rPr lang="en-US" dirty="0"/>
              <a:t> </a:t>
            </a:r>
            <a:r>
              <a:rPr lang="en-US" dirty="0" err="1"/>
              <a:t>osv</a:t>
            </a:r>
            <a:r>
              <a:rPr lang="en-US" dirty="0"/>
              <a:t> er "</a:t>
            </a:r>
            <a:r>
              <a:rPr lang="en-US" dirty="0" err="1"/>
              <a:t>effektive</a:t>
            </a:r>
            <a:r>
              <a:rPr lang="en-US" dirty="0"/>
              <a:t> </a:t>
            </a:r>
            <a:r>
              <a:rPr lang="en-US" dirty="0" err="1"/>
              <a:t>følelser</a:t>
            </a:r>
            <a:r>
              <a:rPr lang="en-US" dirty="0"/>
              <a:t>" – </a:t>
            </a:r>
            <a:r>
              <a:rPr lang="en-US" dirty="0" err="1"/>
              <a:t>dette</a:t>
            </a:r>
            <a:r>
              <a:rPr lang="en-US" dirty="0"/>
              <a:t> ender </a:t>
            </a:r>
            <a:r>
              <a:rPr lang="en-US" dirty="0" err="1"/>
              <a:t>oss</a:t>
            </a:r>
            <a:r>
              <a:rPr lang="en-US" dirty="0"/>
              <a:t> </a:t>
            </a:r>
            <a:r>
              <a:rPr lang="en-US" dirty="0" err="1"/>
              <a:t>også</a:t>
            </a:r>
            <a:r>
              <a:rPr lang="en-US" dirty="0"/>
              <a:t> i </a:t>
            </a:r>
            <a:r>
              <a:rPr lang="en-US" dirty="0" err="1"/>
              <a:t>hverdagen</a:t>
            </a:r>
            <a:r>
              <a:rPr lang="en-US" dirty="0"/>
              <a:t>.</a:t>
            </a:r>
          </a:p>
          <a:p>
            <a:r>
              <a:rPr lang="en-US" dirty="0"/>
              <a:t>	- Man </a:t>
            </a:r>
            <a:r>
              <a:rPr lang="en-US" dirty="0" err="1"/>
              <a:t>fores</a:t>
            </a:r>
            <a:r>
              <a:rPr lang="en-US" dirty="0"/>
              <a:t> </a:t>
            </a:r>
            <a:r>
              <a:rPr lang="en-US" dirty="0" err="1"/>
              <a:t>også</a:t>
            </a:r>
            <a:r>
              <a:rPr lang="en-US" dirty="0"/>
              <a:t> av det man </a:t>
            </a:r>
            <a:r>
              <a:rPr lang="en-US" dirty="0" err="1"/>
              <a:t>selv</a:t>
            </a:r>
            <a:r>
              <a:rPr lang="en-US" dirty="0"/>
              <a:t> </a:t>
            </a:r>
            <a:r>
              <a:rPr lang="en-US" b="1" dirty="0"/>
              <a:t>"</a:t>
            </a:r>
            <a:r>
              <a:rPr lang="en-US" b="1" dirty="0" err="1"/>
              <a:t>ønsker</a:t>
            </a:r>
            <a:r>
              <a:rPr lang="en-US" b="1" dirty="0"/>
              <a:t>"</a:t>
            </a:r>
            <a:r>
              <a:rPr lang="en-US" dirty="0"/>
              <a:t> (</a:t>
            </a:r>
            <a:r>
              <a:rPr lang="en-US" b="1" dirty="0" err="1"/>
              <a:t>ekkokammer</a:t>
            </a:r>
            <a:r>
              <a:rPr lang="en-US" dirty="0"/>
              <a:t>) </a:t>
            </a:r>
            <a:r>
              <a:rPr lang="en-US" dirty="0" err="1"/>
              <a:t>fra</a:t>
            </a:r>
            <a:r>
              <a:rPr lang="en-US" dirty="0"/>
              <a:t> </a:t>
            </a:r>
            <a:r>
              <a:rPr lang="en-US" dirty="0" err="1"/>
              <a:t>grupper</a:t>
            </a:r>
            <a:r>
              <a:rPr lang="en-US" dirty="0"/>
              <a:t> </a:t>
            </a:r>
            <a:r>
              <a:rPr lang="en-US" dirty="0" err="1"/>
              <a:t>og</a:t>
            </a:r>
            <a:r>
              <a:rPr lang="en-US" dirty="0"/>
              <a:t> </a:t>
            </a:r>
            <a:r>
              <a:rPr lang="en-US" dirty="0" err="1"/>
              <a:t>hvem</a:t>
            </a:r>
            <a:r>
              <a:rPr lang="en-US" dirty="0"/>
              <a:t> man </a:t>
            </a:r>
            <a:r>
              <a:rPr lang="en-US" dirty="0" err="1"/>
              <a:t>følger</a:t>
            </a:r>
            <a:r>
              <a:rPr lang="en-US" dirty="0"/>
              <a:t> – men </a:t>
            </a:r>
            <a:r>
              <a:rPr lang="en-US" dirty="0" err="1"/>
              <a:t>tror</a:t>
            </a:r>
            <a:r>
              <a:rPr lang="en-US" dirty="0"/>
              <a:t> det er "</a:t>
            </a:r>
            <a:r>
              <a:rPr lang="en-US" dirty="0" err="1"/>
              <a:t>verdensbildet</a:t>
            </a:r>
            <a:r>
              <a:rPr lang="en-US" dirty="0"/>
              <a:t>"</a:t>
            </a:r>
          </a:p>
          <a:p>
            <a:r>
              <a:rPr lang="en-US" dirty="0"/>
              <a:t>	- </a:t>
            </a:r>
            <a:r>
              <a:rPr lang="nb-NO" dirty="0"/>
              <a:t>🟢</a:t>
            </a:r>
            <a:r>
              <a:rPr lang="nb-NO" sz="1200" b="1" kern="1200" dirty="0" err="1">
                <a:solidFill>
                  <a:schemeClr val="tx1"/>
                </a:solidFill>
                <a:effectLst/>
                <a:latin typeface="+mn-lt"/>
                <a:ea typeface="+mn-ea"/>
                <a:cs typeface="+mn-cs"/>
              </a:rPr>
              <a:t>Jfr</a:t>
            </a:r>
            <a:r>
              <a:rPr lang="nb-NO" sz="1200" b="1" kern="1200" dirty="0">
                <a:solidFill>
                  <a:schemeClr val="tx1"/>
                </a:solidFill>
                <a:effectLst/>
                <a:latin typeface="+mn-lt"/>
                <a:ea typeface="+mn-ea"/>
                <a:cs typeface="+mn-cs"/>
              </a:rPr>
              <a:t> </a:t>
            </a:r>
            <a:r>
              <a:rPr lang="nb-NO" sz="1200" b="1" kern="1200" dirty="0" err="1">
                <a:solidFill>
                  <a:schemeClr val="tx1"/>
                </a:solidFill>
                <a:effectLst/>
                <a:latin typeface="+mn-lt"/>
                <a:ea typeface="+mn-ea"/>
                <a:cs typeface="+mn-cs"/>
              </a:rPr>
              <a:t>chatGPt</a:t>
            </a:r>
            <a:r>
              <a:rPr lang="nb-NO" sz="1200" b="1" kern="1200" dirty="0">
                <a:solidFill>
                  <a:schemeClr val="tx1"/>
                </a:solidFill>
                <a:effectLst/>
                <a:latin typeface="+mn-lt"/>
                <a:ea typeface="+mn-ea"/>
                <a:cs typeface="+mn-cs"/>
              </a:rPr>
              <a:t> ble spurt om å ta selvmord, i stedet for å bli frarådet heller fikk tips til måter å gjøre det på fordi det skaper mer "engasjement"</a:t>
            </a:r>
            <a:endParaRPr lang="en-US" b="1" dirty="0"/>
          </a:p>
          <a:p>
            <a:endParaRPr lang="en-US" b="1" dirty="0"/>
          </a:p>
          <a:p>
            <a:r>
              <a:rPr lang="en-US" dirty="0"/>
              <a:t>	</a:t>
            </a:r>
          </a:p>
          <a:p>
            <a:r>
              <a:rPr lang="nb-NO" dirty="0"/>
              <a:t>🟢</a:t>
            </a:r>
            <a:r>
              <a:rPr lang="en-US" b="1" dirty="0" err="1"/>
              <a:t>Sekundert</a:t>
            </a:r>
            <a:r>
              <a:rPr lang="en-US" b="1" dirty="0"/>
              <a:t> </a:t>
            </a:r>
            <a:r>
              <a:rPr lang="en-US" b="1" dirty="0" err="1"/>
              <a:t>kan</a:t>
            </a:r>
            <a:r>
              <a:rPr lang="en-US" b="1" dirty="0"/>
              <a:t> det </a:t>
            </a:r>
            <a:r>
              <a:rPr lang="en-US" b="1" dirty="0" err="1"/>
              <a:t>også</a:t>
            </a:r>
            <a:r>
              <a:rPr lang="en-US" b="1" dirty="0"/>
              <a:t> </a:t>
            </a:r>
            <a:r>
              <a:rPr lang="en-US" b="1" dirty="0" err="1"/>
              <a:t>styres</a:t>
            </a:r>
            <a:r>
              <a:rPr lang="en-US" b="1" dirty="0"/>
              <a:t> </a:t>
            </a:r>
            <a:r>
              <a:rPr lang="en-US" b="1" dirty="0" err="1"/>
              <a:t>bevisst</a:t>
            </a:r>
            <a:r>
              <a:rPr lang="en-US"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	-</a:t>
            </a:r>
            <a:r>
              <a:rPr lang="en-US" dirty="0"/>
              <a:t> </a:t>
            </a:r>
            <a:r>
              <a:rPr lang="nb-NO" dirty="0"/>
              <a:t>🟢</a:t>
            </a:r>
            <a:r>
              <a:rPr lang="en-US" dirty="0" err="1"/>
              <a:t>innelggene</a:t>
            </a:r>
            <a:r>
              <a:rPr lang="en-US" dirty="0"/>
              <a:t> </a:t>
            </a:r>
            <a:r>
              <a:rPr lang="en-US" dirty="0" err="1"/>
              <a:t>på</a:t>
            </a:r>
            <a:r>
              <a:rPr lang="en-US" dirty="0"/>
              <a:t> twitter/X </a:t>
            </a:r>
            <a:r>
              <a:rPr lang="en-US" dirty="0" err="1"/>
              <a:t>ifm</a:t>
            </a:r>
            <a:r>
              <a:rPr lang="en-US" dirty="0"/>
              <a:t> </a:t>
            </a:r>
            <a:r>
              <a:rPr lang="en-US" dirty="0" err="1"/>
              <a:t>valget</a:t>
            </a:r>
            <a:r>
              <a:rPr lang="en-US" dirty="0"/>
              <a:t> I USA – alt var </a:t>
            </a:r>
            <a:r>
              <a:rPr lang="en-US" dirty="0" err="1"/>
              <a:t>lov</a:t>
            </a:r>
            <a:r>
              <a:rPr lang="en-US" dirty="0"/>
              <a:t>, men </a:t>
            </a:r>
            <a:r>
              <a:rPr lang="en-US" dirty="0" err="1"/>
              <a:t>hva</a:t>
            </a:r>
            <a:r>
              <a:rPr lang="en-US" dirty="0"/>
              <a:t> </a:t>
            </a:r>
            <a:r>
              <a:rPr lang="en-US" dirty="0" err="1"/>
              <a:t>ble</a:t>
            </a:r>
            <a:r>
              <a:rPr lang="en-US" dirty="0"/>
              <a:t> </a:t>
            </a:r>
            <a:r>
              <a:rPr lang="en-US" dirty="0" err="1"/>
              <a:t>synlig</a:t>
            </a:r>
            <a:r>
              <a:rPr lang="en-US" dirty="0"/>
              <a:t> I </a:t>
            </a:r>
            <a:r>
              <a:rPr lang="en-US" dirty="0" err="1"/>
              <a:t>brukeres</a:t>
            </a:r>
            <a:r>
              <a:rPr lang="en-US" dirty="0"/>
              <a:t> feeder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a:t>
            </a:r>
            <a:r>
              <a:rPr lang="nb-NO" dirty="0"/>
              <a:t>🟢</a:t>
            </a:r>
            <a:r>
              <a:rPr lang="en-US" dirty="0" err="1"/>
              <a:t>Eksmepler</a:t>
            </a:r>
            <a:r>
              <a:rPr lang="en-US" dirty="0"/>
              <a:t>:  TikTok I </a:t>
            </a:r>
            <a:r>
              <a:rPr lang="en-US" dirty="0" err="1"/>
              <a:t>ulike</a:t>
            </a:r>
            <a:r>
              <a:rPr lang="en-US" dirty="0"/>
              <a:t> land</a:t>
            </a:r>
          </a:p>
          <a:p>
            <a:endParaRPr lang="en-US" dirty="0"/>
          </a:p>
          <a:p>
            <a:r>
              <a:rPr lang="nb-NO" dirty="0"/>
              <a:t>🟢</a:t>
            </a:r>
            <a:r>
              <a:rPr lang="en-US" dirty="0"/>
              <a:t>Det </a:t>
            </a:r>
            <a:r>
              <a:rPr lang="en-US" dirty="0" err="1"/>
              <a:t>viktige</a:t>
            </a:r>
            <a:r>
              <a:rPr lang="en-US" dirty="0"/>
              <a:t> </a:t>
            </a:r>
            <a:r>
              <a:rPr lang="en-US" dirty="0" err="1"/>
              <a:t>poenget</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a:t>
            </a:r>
            <a:r>
              <a:rPr lang="en-US" b="1" dirty="0" err="1"/>
              <a:t>Aviser</a:t>
            </a:r>
            <a:r>
              <a:rPr lang="en-US" dirty="0"/>
              <a:t> (</a:t>
            </a:r>
            <a:r>
              <a:rPr lang="en-US" dirty="0" err="1"/>
              <a:t>og</a:t>
            </a:r>
            <a:r>
              <a:rPr lang="en-US" dirty="0"/>
              <a:t> </a:t>
            </a:r>
            <a:r>
              <a:rPr lang="en-US" dirty="0" err="1"/>
              <a:t>ligende</a:t>
            </a:r>
            <a:r>
              <a:rPr lang="en-US" dirty="0"/>
              <a:t> </a:t>
            </a:r>
            <a:r>
              <a:rPr lang="en-US" dirty="0" err="1"/>
              <a:t>medier</a:t>
            </a:r>
            <a:r>
              <a:rPr lang="en-US" dirty="0"/>
              <a:t>) </a:t>
            </a:r>
            <a:r>
              <a:rPr lang="en-US" dirty="0" err="1"/>
              <a:t>har</a:t>
            </a:r>
            <a:r>
              <a:rPr lang="en-US" dirty="0"/>
              <a:t> </a:t>
            </a:r>
            <a:r>
              <a:rPr lang="en-US" dirty="0" err="1"/>
              <a:t>en</a:t>
            </a:r>
            <a:r>
              <a:rPr lang="en-US" dirty="0"/>
              <a:t> </a:t>
            </a:r>
            <a:r>
              <a:rPr lang="en-US" dirty="0" err="1"/>
              <a:t>fordel</a:t>
            </a:r>
            <a:r>
              <a:rPr lang="en-US" dirty="0"/>
              <a:t> – </a:t>
            </a:r>
            <a:r>
              <a:rPr lang="en-US" b="1" dirty="0"/>
              <a:t>vi </a:t>
            </a:r>
            <a:r>
              <a:rPr lang="en-US" b="1" dirty="0" err="1"/>
              <a:t>må</a:t>
            </a:r>
            <a:r>
              <a:rPr lang="en-US" b="1" dirty="0"/>
              <a:t> </a:t>
            </a:r>
            <a:r>
              <a:rPr lang="en-US" b="1" dirty="0" err="1"/>
              <a:t>selv</a:t>
            </a:r>
            <a:r>
              <a:rPr lang="en-US" b="1" dirty="0"/>
              <a:t> </a:t>
            </a:r>
            <a:r>
              <a:rPr lang="en-US" b="1" dirty="0" err="1"/>
              <a:t>bevisst</a:t>
            </a:r>
            <a:r>
              <a:rPr lang="en-US" b="1" dirty="0"/>
              <a:t> </a:t>
            </a:r>
            <a:r>
              <a:rPr lang="en-US" b="1" dirty="0" err="1"/>
              <a:t>velge</a:t>
            </a:r>
            <a:r>
              <a:rPr lang="en-US" b="1" dirty="0"/>
              <a:t> bort det </a:t>
            </a:r>
            <a:r>
              <a:rPr lang="en-US" b="1" dirty="0" err="1"/>
              <a:t>som</a:t>
            </a:r>
            <a:r>
              <a:rPr lang="en-US" b="1" dirty="0"/>
              <a:t> </a:t>
            </a:r>
            <a:r>
              <a:rPr lang="en-US" b="1" dirty="0" err="1"/>
              <a:t>ikke</a:t>
            </a:r>
            <a:r>
              <a:rPr lang="en-US" b="1" dirty="0"/>
              <a:t> </a:t>
            </a:r>
            <a:r>
              <a:rPr lang="en-US" b="1" dirty="0" err="1"/>
              <a:t>interesserer</a:t>
            </a:r>
            <a:r>
              <a:rPr lang="en-US" b="1" dirty="0"/>
              <a:t> </a:t>
            </a:r>
            <a:r>
              <a:rPr lang="en-US" b="1" dirty="0" err="1"/>
              <a:t>oss</a:t>
            </a:r>
            <a:r>
              <a:rPr lang="en-US" b="1" dirty="0"/>
              <a:t> </a:t>
            </a:r>
            <a:r>
              <a:rPr lang="en-US" dirty="0"/>
              <a:t>– det </a:t>
            </a:r>
            <a:r>
              <a:rPr lang="en-US" b="1" u="sng" dirty="0"/>
              <a:t>er</a:t>
            </a:r>
            <a:r>
              <a:rPr lang="en-US" dirty="0"/>
              <a:t> der .  (vel – </a:t>
            </a:r>
            <a:r>
              <a:rPr lang="en-US" dirty="0" err="1"/>
              <a:t>litt</a:t>
            </a:r>
            <a:r>
              <a:rPr lang="en-US" dirty="0"/>
              <a:t> </a:t>
            </a:r>
            <a:r>
              <a:rPr lang="en-US" dirty="0" err="1"/>
              <a:t>avhengig</a:t>
            </a:r>
            <a:r>
              <a:rPr lang="en-US" dirty="0"/>
              <a:t> av </a:t>
            </a:r>
            <a:r>
              <a:rPr lang="en-US" b="1" dirty="0" err="1"/>
              <a:t>redaktør</a:t>
            </a:r>
            <a:r>
              <a:rPr lang="en-US" dirty="0"/>
              <a:t>) - VI </a:t>
            </a:r>
            <a:r>
              <a:rPr lang="en-US" dirty="0" err="1"/>
              <a:t>leser</a:t>
            </a:r>
            <a:r>
              <a:rPr lang="en-US" dirty="0"/>
              <a:t> </a:t>
            </a:r>
            <a:r>
              <a:rPr lang="en-US" dirty="0" err="1"/>
              <a:t>også</a:t>
            </a:r>
            <a:r>
              <a:rPr lang="en-US" dirty="0"/>
              <a:t> </a:t>
            </a:r>
            <a:r>
              <a:rPr lang="en-US" dirty="0" err="1"/>
              <a:t>ofte</a:t>
            </a:r>
            <a:r>
              <a:rPr lang="en-US" dirty="0"/>
              <a:t> I </a:t>
            </a:r>
            <a:r>
              <a:rPr lang="en-US" dirty="0" err="1"/>
              <a:t>en</a:t>
            </a:r>
            <a:r>
              <a:rPr lang="en-US" dirty="0"/>
              <a:t> avis (I </a:t>
            </a:r>
            <a:r>
              <a:rPr lang="en-US" dirty="0" err="1"/>
              <a:t>hvert</a:t>
            </a:r>
            <a:r>
              <a:rPr lang="en-US" dirty="0"/>
              <a:t> fall </a:t>
            </a:r>
            <a:r>
              <a:rPr lang="en-US" dirty="0" err="1"/>
              <a:t>overskrifter</a:t>
            </a:r>
            <a:r>
              <a:rPr lang="en-US" dirty="0"/>
              <a:t>) </a:t>
            </a:r>
            <a:r>
              <a:rPr lang="en-US" dirty="0" err="1"/>
              <a:t>på</a:t>
            </a:r>
            <a:r>
              <a:rPr lang="en-US" dirty="0"/>
              <a:t> </a:t>
            </a:r>
            <a:r>
              <a:rPr lang="en-US" b="1" dirty="0"/>
              <a:t>ting vi </a:t>
            </a:r>
            <a:r>
              <a:rPr lang="en-US" b="1" dirty="0" err="1"/>
              <a:t>ikke</a:t>
            </a:r>
            <a:r>
              <a:rPr lang="en-US" b="1" dirty="0"/>
              <a:t> </a:t>
            </a:r>
            <a:r>
              <a:rPr lang="en-US" b="1" dirty="0" err="1"/>
              <a:t>selv</a:t>
            </a:r>
            <a:r>
              <a:rPr lang="en-US" b="1" dirty="0"/>
              <a:t> </a:t>
            </a:r>
            <a:r>
              <a:rPr lang="en-US" b="1" dirty="0" err="1"/>
              <a:t>hadde</a:t>
            </a:r>
            <a:r>
              <a:rPr lang="en-US" b="1" dirty="0"/>
              <a:t> </a:t>
            </a:r>
            <a:r>
              <a:rPr lang="en-US" b="1" dirty="0" err="1"/>
              <a:t>valgt</a:t>
            </a:r>
            <a:r>
              <a:rPr lang="en-US" dirty="0"/>
              <a:t>.  </a:t>
            </a:r>
          </a:p>
          <a:p>
            <a:r>
              <a:rPr lang="nb-NO" dirty="0"/>
              <a:t>🟢</a:t>
            </a:r>
            <a:r>
              <a:rPr lang="en-US" b="1" dirty="0"/>
              <a:t> </a:t>
            </a:r>
            <a:r>
              <a:rPr lang="en-US" b="1" dirty="0" err="1"/>
              <a:t>Teknologien</a:t>
            </a:r>
            <a:r>
              <a:rPr lang="en-US" b="1" dirty="0"/>
              <a:t> </a:t>
            </a:r>
            <a:r>
              <a:rPr lang="en-US" b="1" dirty="0" err="1"/>
              <a:t>har</a:t>
            </a:r>
            <a:r>
              <a:rPr lang="en-US" b="1" dirty="0"/>
              <a:t> </a:t>
            </a:r>
            <a:r>
              <a:rPr lang="en-US" b="1" dirty="0" err="1"/>
              <a:t>gjort</a:t>
            </a:r>
            <a:r>
              <a:rPr lang="en-US" b="1" dirty="0"/>
              <a:t> det for </a:t>
            </a:r>
            <a:r>
              <a:rPr lang="en-US" b="1" dirty="0" err="1"/>
              <a:t>oss</a:t>
            </a:r>
            <a:r>
              <a:rPr lang="en-US" b="1" dirty="0"/>
              <a:t> </a:t>
            </a:r>
            <a:r>
              <a:rPr lang="en-US" b="1" dirty="0" err="1"/>
              <a:t>uten</a:t>
            </a:r>
            <a:r>
              <a:rPr lang="en-US" b="1" dirty="0"/>
              <a:t> at vi vet </a:t>
            </a:r>
            <a:r>
              <a:rPr lang="en-US" b="1" dirty="0" err="1"/>
              <a:t>hva</a:t>
            </a:r>
            <a:r>
              <a:rPr lang="en-US" b="1" dirty="0"/>
              <a:t> vi </a:t>
            </a:r>
            <a:r>
              <a:rPr lang="en-US" b="1" dirty="0" err="1"/>
              <a:t>gikk</a:t>
            </a:r>
            <a:r>
              <a:rPr lang="en-US" b="1" dirty="0"/>
              <a:t> </a:t>
            </a:r>
            <a:r>
              <a:rPr lang="en-US" b="1" dirty="0" err="1"/>
              <a:t>glipp</a:t>
            </a:r>
            <a:r>
              <a:rPr lang="en-US" b="1" dirty="0"/>
              <a:t> av</a:t>
            </a:r>
            <a:r>
              <a:rPr lang="en-US" dirty="0"/>
              <a:t>. </a:t>
            </a:r>
          </a:p>
          <a:p>
            <a:endParaRPr lang="en-US" dirty="0"/>
          </a:p>
          <a:p>
            <a:r>
              <a:rPr lang="nb-NO" dirty="0"/>
              <a:t>🟢</a:t>
            </a:r>
            <a:r>
              <a:rPr lang="en-US" dirty="0" err="1"/>
              <a:t>Likevel</a:t>
            </a:r>
            <a:r>
              <a:rPr lang="en-US" dirty="0"/>
              <a:t> er </a:t>
            </a:r>
            <a:r>
              <a:rPr lang="en-US" b="0" dirty="0" err="1"/>
              <a:t>nå</a:t>
            </a:r>
            <a:r>
              <a:rPr lang="en-US" b="1" dirty="0"/>
              <a:t> </a:t>
            </a:r>
            <a:r>
              <a:rPr lang="en-US" b="1" dirty="0" err="1"/>
              <a:t>sosiale</a:t>
            </a:r>
            <a:r>
              <a:rPr lang="en-US" b="1" dirty="0"/>
              <a:t> </a:t>
            </a:r>
            <a:r>
              <a:rPr lang="en-US" b="1" dirty="0" err="1"/>
              <a:t>emdier</a:t>
            </a:r>
            <a:r>
              <a:rPr lang="en-US" b="1" dirty="0"/>
              <a:t> </a:t>
            </a:r>
            <a:r>
              <a:rPr lang="en-US" dirty="0"/>
              <a:t>for mange </a:t>
            </a:r>
            <a:r>
              <a:rPr lang="en-US" b="1" dirty="0" err="1"/>
              <a:t>primærkilden</a:t>
            </a:r>
            <a:r>
              <a:rPr lang="en-US" dirty="0"/>
              <a:t>!</a:t>
            </a:r>
          </a:p>
          <a:p>
            <a:r>
              <a:rPr lang="en-US" sz="1200" kern="1200" dirty="0">
                <a:solidFill>
                  <a:schemeClr val="tx1"/>
                </a:solidFill>
                <a:effectLst/>
                <a:latin typeface="+mn-lt"/>
                <a:ea typeface="+mn-ea"/>
                <a:cs typeface="+mn-cs"/>
              </a:rPr>
              <a:t>- </a:t>
            </a:r>
            <a:r>
              <a:rPr lang="nb-NO" dirty="0"/>
              <a:t>🟢</a:t>
            </a:r>
            <a:r>
              <a:rPr lang="nb-NO" sz="1200" kern="1200" dirty="0" err="1">
                <a:solidFill>
                  <a:schemeClr val="tx1"/>
                </a:solidFill>
                <a:effectLst/>
                <a:latin typeface="+mn-lt"/>
                <a:ea typeface="+mn-ea"/>
                <a:cs typeface="+mn-cs"/>
              </a:rPr>
              <a:t>Opplysnignskontoret</a:t>
            </a:r>
            <a:r>
              <a:rPr lang="nb-NO" sz="1200" kern="1200" dirty="0">
                <a:solidFill>
                  <a:schemeClr val="tx1"/>
                </a:solidFill>
                <a:effectLst/>
                <a:latin typeface="+mn-lt"/>
                <a:ea typeface="+mn-ea"/>
                <a:cs typeface="+mn-cs"/>
              </a:rPr>
              <a:t> for melk og grønnsaker/</a:t>
            </a:r>
            <a:r>
              <a:rPr lang="nb-NO" sz="1200" kern="1200" dirty="0" err="1">
                <a:solidFill>
                  <a:schemeClr val="tx1"/>
                </a:solidFill>
                <a:effectLst/>
                <a:latin typeface="+mn-lt"/>
                <a:ea typeface="+mn-ea"/>
                <a:cs typeface="+mn-cs"/>
              </a:rPr>
              <a:t>norstat</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TikTok</a:t>
            </a:r>
            <a:r>
              <a:rPr lang="nb-NO" sz="1200" kern="1200" dirty="0">
                <a:solidFill>
                  <a:schemeClr val="tx1"/>
                </a:solidFill>
                <a:effectLst/>
                <a:latin typeface="+mn-lt"/>
                <a:ea typeface="+mn-ea"/>
                <a:cs typeface="+mn-cs"/>
              </a:rPr>
              <a:t> er over 50 % av </a:t>
            </a:r>
            <a:r>
              <a:rPr lang="nb-NO" sz="1200" kern="1200" dirty="0" err="1">
                <a:solidFill>
                  <a:schemeClr val="tx1"/>
                </a:solidFill>
                <a:effectLst/>
                <a:latin typeface="+mn-lt"/>
                <a:ea typeface="+mn-ea"/>
                <a:cs typeface="+mn-cs"/>
              </a:rPr>
              <a:t>ungdomens</a:t>
            </a:r>
            <a:r>
              <a:rPr lang="nb-NO" sz="1200" kern="1200" dirty="0">
                <a:solidFill>
                  <a:schemeClr val="tx1"/>
                </a:solidFill>
                <a:effectLst/>
                <a:latin typeface="+mn-lt"/>
                <a:ea typeface="+mn-ea"/>
                <a:cs typeface="+mn-cs"/>
              </a:rPr>
              <a:t> viktigste kilde til kostholdsråd.</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 </a:t>
            </a:r>
            <a:r>
              <a:rPr lang="nb-NO" dirty="0"/>
              <a:t>🔴</a:t>
            </a:r>
            <a:r>
              <a:rPr lang="nb-NO" sz="1200" kern="1200" dirty="0">
                <a:solidFill>
                  <a:schemeClr val="tx1"/>
                </a:solidFill>
                <a:effectLst/>
                <a:latin typeface="+mn-lt"/>
                <a:ea typeface="+mn-ea"/>
                <a:cs typeface="+mn-cs"/>
              </a:rPr>
              <a:t>Verdensbildet vårt blir nå basert på </a:t>
            </a:r>
            <a:r>
              <a:rPr lang="nb-NO" sz="1200" kern="1200" dirty="0" err="1">
                <a:solidFill>
                  <a:schemeClr val="tx1"/>
                </a:solidFill>
                <a:effectLst/>
                <a:latin typeface="+mn-lt"/>
                <a:ea typeface="+mn-ea"/>
                <a:cs typeface="+mn-cs"/>
              </a:rPr>
              <a:t>ekkokammere</a:t>
            </a:r>
            <a:r>
              <a:rPr lang="nb-NO" sz="1200" kern="1200" dirty="0">
                <a:solidFill>
                  <a:schemeClr val="tx1"/>
                </a:solidFill>
                <a:effectLst/>
                <a:latin typeface="+mn-lt"/>
                <a:ea typeface="+mn-ea"/>
                <a:cs typeface="+mn-cs"/>
              </a:rPr>
              <a:t>, grupper </a:t>
            </a:r>
            <a:r>
              <a:rPr lang="nb-NO" sz="1200" kern="1200" dirty="0" err="1">
                <a:solidFill>
                  <a:schemeClr val="tx1"/>
                </a:solidFill>
                <a:effectLst/>
                <a:latin typeface="+mn-lt"/>
                <a:ea typeface="+mn-ea"/>
                <a:cs typeface="+mn-cs"/>
              </a:rPr>
              <a:t>osv</a:t>
            </a:r>
            <a:r>
              <a:rPr lang="nb-NO" sz="1200" kern="1200" dirty="0">
                <a:solidFill>
                  <a:schemeClr val="tx1"/>
                </a:solidFill>
                <a:effectLst/>
                <a:latin typeface="+mn-lt"/>
                <a:ea typeface="+mn-ea"/>
                <a:cs typeface="+mn-cs"/>
              </a:rPr>
              <a:t>, ikke en redaksjonell "dagsrevyen".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79B9F77-3956-4D7C-9BB6-843FBA0BDBD7}" type="slidenum">
              <a:rPr lang="nb-NO" smtClean="0"/>
              <a:t>17</a:t>
            </a:fld>
            <a:endParaRPr lang="nb-NO"/>
          </a:p>
        </p:txBody>
      </p:sp>
    </p:spTree>
    <p:extLst>
      <p:ext uri="{BB962C8B-B14F-4D97-AF65-F5344CB8AC3E}">
        <p14:creationId xmlns:p14="http://schemas.microsoft.com/office/powerpoint/2010/main" val="1508943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nb-NO"/>
          </a:p>
        </p:txBody>
      </p:sp>
      <p:sp>
        <p:nvSpPr>
          <p:cNvPr id="3" name="Notes Placeholder 2"/>
          <p:cNvSpPr>
            <a:spLocks noGrp="1"/>
          </p:cNvSpPr>
          <p:nvPr>
            <p:ph type="body" idx="1"/>
          </p:nvPr>
        </p:nvSpPr>
        <p:spPr/>
        <p:txBody>
          <a:bodyPr/>
          <a:lstStyle/>
          <a:p>
            <a:r>
              <a:rPr lang="nb-NO" dirty="0"/>
              <a:t>🟢</a:t>
            </a:r>
            <a:r>
              <a:rPr lang="en-US" b="1" dirty="0" err="1"/>
              <a:t>Essensen</a:t>
            </a:r>
            <a:r>
              <a:rPr lang="en-US" b="1" dirty="0"/>
              <a:t>:</a:t>
            </a:r>
          </a:p>
          <a:p>
            <a:r>
              <a:rPr lang="nb-NO" dirty="0"/>
              <a:t>🟢</a:t>
            </a:r>
            <a:r>
              <a:rPr lang="en-US" b="1" dirty="0"/>
              <a:t>- </a:t>
            </a:r>
            <a:r>
              <a:rPr lang="en-US" b="0" dirty="0"/>
              <a:t>Vi lar </a:t>
            </a:r>
            <a:r>
              <a:rPr lang="en-US" b="0" dirty="0" err="1"/>
              <a:t>oss</a:t>
            </a:r>
            <a:r>
              <a:rPr lang="en-US" b="0" dirty="0"/>
              <a:t> </a:t>
            </a:r>
            <a:r>
              <a:rPr lang="en-US" b="0" dirty="0" err="1"/>
              <a:t>omtrent</a:t>
            </a:r>
            <a:r>
              <a:rPr lang="en-US" b="0" dirty="0"/>
              <a:t> </a:t>
            </a:r>
            <a:r>
              <a:rPr lang="en-US" b="1" dirty="0"/>
              <a:t>like </a:t>
            </a:r>
            <a:r>
              <a:rPr lang="en-US" b="1" dirty="0" err="1"/>
              <a:t>mye</a:t>
            </a:r>
            <a:r>
              <a:rPr lang="en-US" b="1" dirty="0"/>
              <a:t> </a:t>
            </a:r>
            <a:r>
              <a:rPr lang="en-US" b="1" dirty="0" err="1"/>
              <a:t>påvirke</a:t>
            </a:r>
            <a:r>
              <a:rPr lang="en-US" b="1" dirty="0"/>
              <a:t> av </a:t>
            </a:r>
            <a:r>
              <a:rPr lang="en-US" b="1" dirty="0" err="1"/>
              <a:t>sann</a:t>
            </a:r>
            <a:r>
              <a:rPr lang="en-US" b="1" dirty="0"/>
              <a:t> </a:t>
            </a:r>
            <a:r>
              <a:rPr lang="en-US" b="1" dirty="0" err="1"/>
              <a:t>som</a:t>
            </a:r>
            <a:r>
              <a:rPr lang="en-US" b="1" dirty="0"/>
              <a:t> </a:t>
            </a:r>
            <a:r>
              <a:rPr lang="en-US" b="1" dirty="0" err="1"/>
              <a:t>falsk</a:t>
            </a:r>
            <a:r>
              <a:rPr lang="en-US" b="1" dirty="0"/>
              <a:t> </a:t>
            </a:r>
            <a:r>
              <a:rPr lang="en-US" b="1" dirty="0" err="1"/>
              <a:t>informasjon</a:t>
            </a:r>
            <a:r>
              <a:rPr lang="en-US" b="1" dirty="0"/>
              <a:t> </a:t>
            </a:r>
            <a:r>
              <a:rPr lang="en-US" dirty="0"/>
              <a:t>– </a:t>
            </a:r>
            <a:r>
              <a:rPr lang="en-US" dirty="0" err="1"/>
              <a:t>ikke</a:t>
            </a:r>
            <a:r>
              <a:rPr lang="en-US" dirty="0"/>
              <a:t> </a:t>
            </a:r>
            <a:r>
              <a:rPr lang="en-US" b="1" dirty="0" err="1"/>
              <a:t>logisk</a:t>
            </a:r>
            <a:r>
              <a:rPr lang="en-US" dirty="0"/>
              <a:t>, men </a:t>
            </a:r>
            <a:r>
              <a:rPr lang="en-US" b="1" dirty="0" err="1"/>
              <a:t>følelsessmessig</a:t>
            </a:r>
            <a:r>
              <a:rPr lang="en-US" dirty="0"/>
              <a:t> (den </a:t>
            </a:r>
            <a:r>
              <a:rPr lang="en-US" dirty="0" err="1"/>
              <a:t>delen</a:t>
            </a:r>
            <a:r>
              <a:rPr lang="en-US" dirty="0"/>
              <a:t> </a:t>
            </a:r>
            <a:r>
              <a:rPr lang="en-US" dirty="0" err="1"/>
              <a:t>som</a:t>
            </a:r>
            <a:r>
              <a:rPr lang="en-US" dirty="0"/>
              <a:t> </a:t>
            </a:r>
            <a:r>
              <a:rPr lang="en-US" dirty="0" err="1"/>
              <a:t>virkelig</a:t>
            </a:r>
            <a:r>
              <a:rPr lang="en-US" dirty="0"/>
              <a:t> setter </a:t>
            </a:r>
            <a:r>
              <a:rPr lang="en-US" dirty="0" err="1"/>
              <a:t>spor</a:t>
            </a:r>
            <a:r>
              <a:rPr lang="en-US" dirty="0"/>
              <a:t> </a:t>
            </a:r>
            <a:r>
              <a:rPr lang="en-US" dirty="0" err="1"/>
              <a:t>og</a:t>
            </a:r>
            <a:r>
              <a:rPr lang="en-US" dirty="0"/>
              <a:t> </a:t>
            </a:r>
            <a:r>
              <a:rPr lang="en-US" dirty="0" err="1"/>
              <a:t>definerer</a:t>
            </a:r>
            <a:r>
              <a:rPr lang="en-US" dirty="0"/>
              <a:t> </a:t>
            </a:r>
            <a:r>
              <a:rPr lang="en-US" dirty="0" err="1"/>
              <a:t>oss</a:t>
            </a:r>
            <a:r>
              <a:rPr lang="en-US" dirty="0"/>
              <a:t>)  -  </a:t>
            </a:r>
            <a:r>
              <a:rPr lang="en-US" b="1" dirty="0" err="1"/>
              <a:t>jfr</a:t>
            </a:r>
            <a:r>
              <a:rPr lang="en-US" b="1" dirty="0"/>
              <a:t> </a:t>
            </a:r>
            <a:r>
              <a:rPr lang="en-US" b="1" dirty="0" err="1"/>
              <a:t>filmindustrien</a:t>
            </a:r>
            <a:r>
              <a:rPr lang="en-US" b="1" dirty="0"/>
              <a:t> </a:t>
            </a:r>
            <a:r>
              <a:rPr lang="en-US" b="1" dirty="0" err="1"/>
              <a:t>eller</a:t>
            </a:r>
            <a:r>
              <a:rPr lang="en-US" b="1" dirty="0"/>
              <a:t> </a:t>
            </a:r>
            <a:r>
              <a:rPr lang="en-US" b="1" dirty="0" err="1"/>
              <a:t>retusjerte</a:t>
            </a:r>
            <a:r>
              <a:rPr lang="en-US" b="1" dirty="0"/>
              <a:t> </a:t>
            </a:r>
            <a:r>
              <a:rPr lang="en-US" b="1" dirty="0" err="1"/>
              <a:t>bilder</a:t>
            </a:r>
            <a:r>
              <a:rPr lang="en-US" b="1" dirty="0"/>
              <a:t> I </a:t>
            </a:r>
            <a:r>
              <a:rPr lang="en-US" b="1" dirty="0" err="1"/>
              <a:t>sosiale</a:t>
            </a:r>
            <a:r>
              <a:rPr lang="en-US" b="1" dirty="0"/>
              <a:t> </a:t>
            </a:r>
            <a:r>
              <a:rPr lang="en-US" b="1" dirty="0" err="1"/>
              <a:t>medier</a:t>
            </a:r>
            <a:endParaRPr lang="en-US" b="1" dirty="0"/>
          </a:p>
          <a:p>
            <a:endParaRPr lang="en-US" dirty="0"/>
          </a:p>
          <a:p>
            <a:r>
              <a:rPr lang="nb-NO" dirty="0"/>
              <a:t>🟢</a:t>
            </a:r>
            <a:r>
              <a:rPr lang="en-US" dirty="0"/>
              <a:t>En "</a:t>
            </a:r>
            <a:r>
              <a:rPr lang="en-US" b="1" dirty="0" err="1"/>
              <a:t>laget</a:t>
            </a:r>
            <a:r>
              <a:rPr lang="en-US" b="1" dirty="0"/>
              <a:t> av AI"-</a:t>
            </a:r>
            <a:r>
              <a:rPr lang="en-US" b="1" dirty="0" err="1"/>
              <a:t>merkelapp</a:t>
            </a:r>
            <a:r>
              <a:rPr lang="en-US" b="1" dirty="0"/>
              <a:t> </a:t>
            </a:r>
            <a:r>
              <a:rPr lang="en-US" b="1" dirty="0" err="1"/>
              <a:t>og</a:t>
            </a:r>
            <a:r>
              <a:rPr lang="en-US" b="1" dirty="0"/>
              <a:t> "</a:t>
            </a:r>
            <a:r>
              <a:rPr lang="en-US" b="1" dirty="0" err="1"/>
              <a:t>kontroversielt</a:t>
            </a:r>
            <a:r>
              <a:rPr lang="en-US" b="1" dirty="0"/>
              <a:t> </a:t>
            </a:r>
            <a:r>
              <a:rPr lang="en-US" b="1" dirty="0" err="1"/>
              <a:t>innhold</a:t>
            </a:r>
            <a:r>
              <a:rPr lang="en-US" b="1" dirty="0"/>
              <a:t>"- </a:t>
            </a:r>
            <a:r>
              <a:rPr lang="en-US" b="1" dirty="0" err="1"/>
              <a:t>merkelapper</a:t>
            </a:r>
            <a:r>
              <a:rPr lang="en-US" b="1" dirty="0"/>
              <a:t> </a:t>
            </a:r>
            <a:r>
              <a:rPr lang="en-US" b="1" dirty="0" err="1"/>
              <a:t>har</a:t>
            </a:r>
            <a:r>
              <a:rPr lang="en-US" b="1" dirty="0"/>
              <a:t> minimal </a:t>
            </a:r>
            <a:r>
              <a:rPr lang="en-US" b="1" dirty="0" err="1"/>
              <a:t>effekt</a:t>
            </a:r>
            <a:r>
              <a:rPr lang="en-US" dirty="0"/>
              <a:t>  (</a:t>
            </a:r>
            <a:r>
              <a:rPr lang="en-US" dirty="0" err="1"/>
              <a:t>sleip</a:t>
            </a:r>
            <a:r>
              <a:rPr lang="en-US" dirty="0"/>
              <a:t> </a:t>
            </a:r>
            <a:r>
              <a:rPr lang="en-US" dirty="0" err="1"/>
              <a:t>løsning</a:t>
            </a:r>
            <a:r>
              <a:rPr lang="en-US" dirty="0"/>
              <a:t> </a:t>
            </a:r>
            <a:r>
              <a:rPr lang="en-US" dirty="0" err="1"/>
              <a:t>fra</a:t>
            </a:r>
            <a:r>
              <a:rPr lang="en-US" dirty="0"/>
              <a:t> </a:t>
            </a:r>
            <a:r>
              <a:rPr lang="en-US" dirty="0" err="1"/>
              <a:t>selskapene</a:t>
            </a:r>
            <a:r>
              <a:rPr lang="en-US" dirty="0"/>
              <a:t> </a:t>
            </a:r>
            <a:r>
              <a:rPr lang="en-US" dirty="0" err="1"/>
              <a:t>som</a:t>
            </a:r>
            <a:r>
              <a:rPr lang="en-US" dirty="0"/>
              <a:t> </a:t>
            </a:r>
            <a:r>
              <a:rPr lang="en-US" dirty="0" err="1"/>
              <a:t>skal</a:t>
            </a:r>
            <a:r>
              <a:rPr lang="en-US" dirty="0"/>
              <a:t> </a:t>
            </a:r>
            <a:r>
              <a:rPr lang="en-US" dirty="0" err="1"/>
              <a:t>gjøre</a:t>
            </a:r>
            <a:r>
              <a:rPr lang="en-US" dirty="0"/>
              <a:t> det </a:t>
            </a:r>
            <a:r>
              <a:rPr lang="en-US" dirty="0" err="1"/>
              <a:t>vanskeliger</a:t>
            </a:r>
            <a:r>
              <a:rPr lang="en-US" dirty="0"/>
              <a:t> </a:t>
            </a:r>
            <a:r>
              <a:rPr lang="en-US" dirty="0" err="1"/>
              <a:t>eå</a:t>
            </a:r>
            <a:r>
              <a:rPr lang="en-US" dirty="0"/>
              <a:t> </a:t>
            </a:r>
            <a:r>
              <a:rPr lang="en-US" dirty="0" err="1"/>
              <a:t>klage</a:t>
            </a:r>
            <a:r>
              <a:rPr lang="en-US" dirty="0"/>
              <a:t> </a:t>
            </a:r>
            <a:r>
              <a:rPr lang="en-US" dirty="0" err="1"/>
              <a:t>på</a:t>
            </a:r>
            <a:r>
              <a:rPr lang="en-US" dirty="0"/>
              <a:t> de)</a:t>
            </a:r>
          </a:p>
          <a:p>
            <a:endParaRPr lang="en-US" dirty="0"/>
          </a:p>
          <a:p>
            <a:endParaRPr lang="en-US" dirty="0"/>
          </a:p>
          <a:p>
            <a:r>
              <a:rPr lang="nb-NO" dirty="0"/>
              <a:t>🟢</a:t>
            </a:r>
            <a:r>
              <a:rPr lang="en-US" dirty="0"/>
              <a:t>Vi </a:t>
            </a:r>
            <a:r>
              <a:rPr lang="en-US" dirty="0" err="1"/>
              <a:t>snakket</a:t>
            </a:r>
            <a:r>
              <a:rPr lang="en-US" dirty="0"/>
              <a:t> om </a:t>
            </a:r>
            <a:r>
              <a:rPr lang="en-US" dirty="0" err="1"/>
              <a:t>kildekritikk</a:t>
            </a:r>
            <a:r>
              <a:rPr lang="en-US" dirty="0"/>
              <a:t> I </a:t>
            </a:r>
            <a:r>
              <a:rPr lang="en-US" dirty="0" err="1"/>
              <a:t>stad</a:t>
            </a:r>
            <a:r>
              <a:rPr lang="en-US" dirty="0"/>
              <a:t> – det </a:t>
            </a:r>
            <a:r>
              <a:rPr lang="en-US" dirty="0" err="1"/>
              <a:t>smame</a:t>
            </a:r>
            <a:r>
              <a:rPr lang="en-US" dirty="0"/>
              <a:t> </a:t>
            </a:r>
            <a:r>
              <a:rPr lang="en-US" dirty="0" err="1"/>
              <a:t>gjelder</a:t>
            </a:r>
            <a:r>
              <a:rPr lang="en-US" dirty="0"/>
              <a:t> her. </a:t>
            </a:r>
            <a:r>
              <a:rPr lang="en-US" b="1" dirty="0"/>
              <a:t>Alt for </a:t>
            </a:r>
            <a:r>
              <a:rPr lang="en-US" b="1" dirty="0" err="1"/>
              <a:t>mye</a:t>
            </a:r>
            <a:r>
              <a:rPr lang="en-US" b="1" dirty="0"/>
              <a:t> </a:t>
            </a:r>
            <a:r>
              <a:rPr lang="en-US" b="1" dirty="0" err="1"/>
              <a:t>informasjon</a:t>
            </a:r>
            <a:r>
              <a:rPr lang="en-US" b="1" dirty="0"/>
              <a:t> </a:t>
            </a:r>
            <a:r>
              <a:rPr lang="en-US" b="1" dirty="0" err="1"/>
              <a:t>til</a:t>
            </a:r>
            <a:r>
              <a:rPr lang="en-US" b="1" dirty="0"/>
              <a:t> å </a:t>
            </a:r>
            <a:r>
              <a:rPr lang="en-US" b="1" dirty="0" err="1"/>
              <a:t>gjøre</a:t>
            </a:r>
            <a:r>
              <a:rPr lang="en-US" b="1" dirty="0"/>
              <a:t> </a:t>
            </a:r>
            <a:r>
              <a:rPr lang="en-US" b="1" dirty="0" err="1"/>
              <a:t>kildekritikk</a:t>
            </a:r>
            <a:r>
              <a:rPr lang="en-US" b="1" dirty="0"/>
              <a:t> </a:t>
            </a:r>
            <a:r>
              <a:rPr lang="en-US" b="1" dirty="0" err="1"/>
              <a:t>på</a:t>
            </a:r>
            <a:r>
              <a:rPr lang="en-US" b="1" dirty="0"/>
              <a:t> alt. Og </a:t>
            </a:r>
            <a:r>
              <a:rPr lang="en-US" b="1" dirty="0" err="1"/>
              <a:t>ønsker</a:t>
            </a:r>
            <a:r>
              <a:rPr lang="en-US" b="1" dirty="0"/>
              <a:t> vi </a:t>
            </a:r>
            <a:r>
              <a:rPr lang="en-US" b="1" dirty="0" err="1"/>
              <a:t>kildekritikk</a:t>
            </a:r>
            <a:r>
              <a:rPr lang="en-US" b="1" dirty="0"/>
              <a:t>?</a:t>
            </a:r>
          </a:p>
          <a:p>
            <a:endParaRPr lang="en-US" dirty="0"/>
          </a:p>
          <a:p>
            <a:pPr rtl="0"/>
            <a:endParaRPr lang="nb-NO" dirty="0">
              <a:effectLst/>
            </a:endParaRPr>
          </a:p>
          <a:p>
            <a:r>
              <a:rPr lang="nb-NO" dirty="0"/>
              <a:t>🟢</a:t>
            </a:r>
            <a:r>
              <a:rPr lang="nb-NO" b="1" dirty="0"/>
              <a:t>Falsk info som passer det vi tror sluker vi, mens ekte info som strider i mot er tungt å svelge </a:t>
            </a:r>
          </a:p>
          <a:p>
            <a:pPr marL="171450" indent="-171450">
              <a:buFontTx/>
              <a:buChar char="-"/>
            </a:pPr>
            <a:r>
              <a:rPr lang="nb-NO" dirty="0"/>
              <a:t>selv om vi vet det er falskt, "passer det hva vi mener" – derfor </a:t>
            </a:r>
            <a:r>
              <a:rPr lang="nb-NO" b="1" dirty="0"/>
              <a:t>deler også mange bevisst falsk info </a:t>
            </a:r>
            <a:r>
              <a:rPr lang="nb-NO" dirty="0"/>
              <a:t>videre fordi de deler "historien" (illustrerer som en </a:t>
            </a:r>
            <a:r>
              <a:rPr lang="nb-NO" dirty="0" err="1"/>
              <a:t>meme</a:t>
            </a:r>
            <a:r>
              <a:rPr lang="nb-NO" dirty="0"/>
              <a:t> hva de mener/tror)</a:t>
            </a:r>
          </a:p>
          <a:p>
            <a:pPr marL="171450" indent="-171450">
              <a:buFontTx/>
              <a:buChar char="-"/>
            </a:pPr>
            <a:endParaRPr lang="nb-NO" dirty="0"/>
          </a:p>
          <a:p>
            <a:r>
              <a:rPr lang="nb-NO" sz="1200" b="1" i="0" u="none" strike="noStrike" kern="1200" dirty="0">
                <a:solidFill>
                  <a:schemeClr val="tx1"/>
                </a:solidFill>
                <a:effectLst/>
                <a:latin typeface="+mn-lt"/>
                <a:ea typeface="+mn-ea"/>
                <a:cs typeface="+mn-cs"/>
              </a:rPr>
              <a:t>fakta er ofte kjedelig og kan bare gjentas på én måte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fake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news</a:t>
            </a:r>
            <a:r>
              <a:rPr lang="nb-NO" sz="1200" b="0" i="0" u="none" strike="noStrike" kern="1200" dirty="0">
                <a:solidFill>
                  <a:schemeClr val="tx1"/>
                </a:solidFill>
                <a:effectLst/>
                <a:latin typeface="+mn-lt"/>
                <a:ea typeface="+mn-ea"/>
                <a:cs typeface="+mn-cs"/>
              </a:rPr>
              <a:t> kan gjøres </a:t>
            </a:r>
            <a:r>
              <a:rPr lang="nb-NO" sz="1200" b="1" i="0" u="none" strike="noStrike" kern="1200" dirty="0" err="1">
                <a:solidFill>
                  <a:schemeClr val="tx1"/>
                </a:solidFill>
                <a:effectLst/>
                <a:latin typeface="+mn-lt"/>
                <a:ea typeface="+mn-ea"/>
                <a:cs typeface="+mn-cs"/>
              </a:rPr>
              <a:t>sensjasjonelt</a:t>
            </a:r>
            <a:r>
              <a:rPr lang="nb-NO" sz="1200" b="0" i="0" u="none" strike="noStrike" kern="1200" dirty="0">
                <a:solidFill>
                  <a:schemeClr val="tx1"/>
                </a:solidFill>
                <a:effectLst/>
                <a:latin typeface="+mn-lt"/>
                <a:ea typeface="+mn-ea"/>
                <a:cs typeface="+mn-cs"/>
              </a:rPr>
              <a:t>, og det finnes </a:t>
            </a:r>
            <a:r>
              <a:rPr lang="nb-NO" sz="1200" b="1" i="0" u="none" strike="noStrike" kern="1200" dirty="0">
                <a:solidFill>
                  <a:schemeClr val="tx1"/>
                </a:solidFill>
                <a:effectLst/>
                <a:latin typeface="+mn-lt"/>
                <a:ea typeface="+mn-ea"/>
                <a:cs typeface="+mn-cs"/>
              </a:rPr>
              <a:t>uendelig mange ulike løgner.</a:t>
            </a:r>
            <a:br>
              <a:rPr lang="nb-NO" dirty="0"/>
            </a:br>
            <a:endParaRPr lang="nb-NO" dirty="0"/>
          </a:p>
          <a:p>
            <a:pPr rtl="0"/>
            <a:r>
              <a:rPr lang="nb-NO" sz="1200" b="1" i="0" u="none" strike="noStrike" kern="1200" dirty="0">
                <a:solidFill>
                  <a:schemeClr val="tx1"/>
                </a:solidFill>
                <a:effectLst/>
                <a:latin typeface="+mn-lt"/>
                <a:ea typeface="+mn-ea"/>
                <a:cs typeface="+mn-cs"/>
              </a:rPr>
              <a:t>Vi leter etter forklaringen på hvorfor vi opplever det vi gjør </a:t>
            </a:r>
            <a:r>
              <a:rPr lang="nb-NO" sz="1200" b="0" i="0" u="none" strike="noStrike" kern="1200" dirty="0">
                <a:solidFill>
                  <a:schemeClr val="tx1"/>
                </a:solidFill>
                <a:effectLst/>
                <a:latin typeface="+mn-lt"/>
                <a:ea typeface="+mn-ea"/>
                <a:cs typeface="+mn-cs"/>
              </a:rPr>
              <a:t>(typ økonomi).  - Noe vi egentlig alltid har gjort - </a:t>
            </a:r>
            <a:r>
              <a:rPr lang="nb-NO" sz="1200" b="0" i="0" u="none" strike="noStrike" kern="1200" dirty="0" err="1">
                <a:solidFill>
                  <a:schemeClr val="tx1"/>
                </a:solidFill>
                <a:effectLst/>
                <a:latin typeface="+mn-lt"/>
                <a:ea typeface="+mn-ea"/>
                <a:cs typeface="+mn-cs"/>
              </a:rPr>
              <a:t>jfr</a:t>
            </a:r>
            <a:r>
              <a:rPr lang="nb-NO" sz="1200" b="0" i="0" u="none" strike="noStrike" kern="1200" dirty="0">
                <a:solidFill>
                  <a:schemeClr val="tx1"/>
                </a:solidFill>
                <a:effectLst/>
                <a:latin typeface="+mn-lt"/>
                <a:ea typeface="+mn-ea"/>
                <a:cs typeface="+mn-cs"/>
              </a:rPr>
              <a:t> religion...  </a:t>
            </a:r>
          </a:p>
          <a:p>
            <a:pPr rtl="0"/>
            <a:r>
              <a:rPr lang="nb-NO" sz="1200" b="0" i="0" u="none" strike="noStrike" kern="1200" dirty="0">
                <a:solidFill>
                  <a:schemeClr val="tx1"/>
                </a:solidFill>
                <a:effectLst/>
                <a:latin typeface="+mn-lt"/>
                <a:ea typeface="+mn-ea"/>
                <a:cs typeface="+mn-cs"/>
              </a:rPr>
              <a:t>-. </a:t>
            </a:r>
            <a:r>
              <a:rPr lang="nb-NO" sz="1200" b="1" i="0" u="none" strike="noStrike" kern="1200" dirty="0">
                <a:solidFill>
                  <a:schemeClr val="tx1"/>
                </a:solidFill>
                <a:effectLst/>
                <a:latin typeface="+mn-lt"/>
                <a:ea typeface="+mn-ea"/>
                <a:cs typeface="+mn-cs"/>
              </a:rPr>
              <a:t>Falsk </a:t>
            </a:r>
            <a:r>
              <a:rPr lang="nb-NO" sz="1200" b="1" i="0" u="none" strike="noStrike" kern="1200" dirty="0" err="1">
                <a:solidFill>
                  <a:schemeClr val="tx1"/>
                </a:solidFill>
                <a:effectLst/>
                <a:latin typeface="+mn-lt"/>
                <a:ea typeface="+mn-ea"/>
                <a:cs typeface="+mn-cs"/>
              </a:rPr>
              <a:t>informasjom</a:t>
            </a:r>
            <a:r>
              <a:rPr lang="nb-NO" sz="1200" b="1" i="0" u="none" strike="noStrike" kern="1200" dirty="0">
                <a:solidFill>
                  <a:schemeClr val="tx1"/>
                </a:solidFill>
                <a:effectLst/>
                <a:latin typeface="+mn-lt"/>
                <a:ea typeface="+mn-ea"/>
                <a:cs typeface="+mn-cs"/>
              </a:rPr>
              <a:t> er ofte "gode forklaringer" </a:t>
            </a:r>
            <a:r>
              <a:rPr lang="nb-NO" sz="1200" b="0" i="0" u="none" strike="noStrike" kern="1200" dirty="0">
                <a:solidFill>
                  <a:schemeClr val="tx1"/>
                </a:solidFill>
                <a:effectLst/>
                <a:latin typeface="+mn-lt"/>
                <a:ea typeface="+mn-ea"/>
                <a:cs typeface="+mn-cs"/>
              </a:rPr>
              <a:t>som ikke finnes ellers  (typ vi vil ikke vite at vi selv er dårlige med penger, så lettere å få forklaringen om at det er politikeres skyld)</a:t>
            </a:r>
          </a:p>
          <a:p>
            <a:pPr marL="0" indent="0">
              <a:buFontTx/>
              <a:buNone/>
            </a:pPr>
            <a:endParaRPr lang="nb-NO" dirty="0"/>
          </a:p>
          <a:p>
            <a:pPr marL="171450" indent="-171450">
              <a:buFontTx/>
              <a:buChar char="-"/>
            </a:pPr>
            <a:endParaRPr lang="nb-NO" dirty="0"/>
          </a:p>
          <a:p>
            <a:pPr marL="0" indent="0">
              <a:buFontTx/>
              <a:buNone/>
            </a:pPr>
            <a:r>
              <a:rPr lang="nb-NO" dirty="0"/>
              <a:t>🔴Vi er mer opptatt av </a:t>
            </a:r>
            <a:r>
              <a:rPr lang="nb-NO" b="1" dirty="0"/>
              <a:t>tilhørighet og </a:t>
            </a:r>
            <a:r>
              <a:rPr lang="nb-NO" b="1" dirty="0" err="1"/>
              <a:t>forkalring</a:t>
            </a:r>
            <a:r>
              <a:rPr lang="nb-NO" b="1" dirty="0"/>
              <a:t> </a:t>
            </a:r>
            <a:r>
              <a:rPr lang="nb-NO" dirty="0"/>
              <a:t>enn om noe er sant – </a:t>
            </a:r>
            <a:r>
              <a:rPr lang="nb-NO" dirty="0" err="1"/>
              <a:t>Jfr</a:t>
            </a:r>
            <a:r>
              <a:rPr lang="nb-NO" dirty="0"/>
              <a:t> religion (som er merkelig "gruppert" i familier og områder)</a:t>
            </a:r>
            <a:br>
              <a:rPr lang="nb-NO" dirty="0"/>
            </a:br>
            <a:endParaRPr lang="nb-NO" dirty="0"/>
          </a:p>
          <a:p>
            <a:pPr rtl="0"/>
            <a:r>
              <a:rPr lang="nb-NO" dirty="0"/>
              <a:t>🔴</a:t>
            </a:r>
            <a:r>
              <a:rPr lang="nb-NO" sz="1200" b="0" i="0" u="none" strike="noStrike" kern="1200" dirty="0">
                <a:solidFill>
                  <a:schemeClr val="tx1"/>
                </a:solidFill>
                <a:effectLst/>
                <a:latin typeface="+mn-lt"/>
                <a:ea typeface="+mn-ea"/>
                <a:cs typeface="+mn-cs"/>
              </a:rPr>
              <a:t>Mengden falsk informasjon gjør at vi </a:t>
            </a:r>
            <a:r>
              <a:rPr lang="nb-NO" sz="1200" b="1" i="0" u="none" strike="noStrike" kern="1200" dirty="0">
                <a:solidFill>
                  <a:schemeClr val="tx1"/>
                </a:solidFill>
                <a:effectLst/>
                <a:latin typeface="+mn-lt"/>
                <a:ea typeface="+mn-ea"/>
                <a:cs typeface="+mn-cs"/>
              </a:rPr>
              <a:t>mister tilliten til digitalt innhold generelt </a:t>
            </a:r>
            <a:r>
              <a:rPr lang="nb-NO" sz="1200" b="0" i="0" u="none" strike="noStrike" kern="1200" dirty="0">
                <a:solidFill>
                  <a:schemeClr val="tx1"/>
                </a:solidFill>
                <a:effectLst/>
                <a:latin typeface="+mn-lt"/>
                <a:ea typeface="+mn-ea"/>
                <a:cs typeface="+mn-cs"/>
              </a:rPr>
              <a:t>- Problematisk når vi også </a:t>
            </a:r>
            <a:r>
              <a:rPr lang="nb-NO" sz="1200" b="1" i="0" u="none" strike="noStrike" kern="1200" dirty="0">
                <a:solidFill>
                  <a:schemeClr val="tx1"/>
                </a:solidFill>
                <a:effectLst/>
                <a:latin typeface="+mn-lt"/>
                <a:ea typeface="+mn-ea"/>
                <a:cs typeface="+mn-cs"/>
              </a:rPr>
              <a:t>mister tilliten til ting som er sant </a:t>
            </a:r>
            <a:r>
              <a:rPr lang="nb-NO" sz="1200" b="0" i="0" u="none" strike="noStrike" kern="1200" dirty="0">
                <a:solidFill>
                  <a:schemeClr val="tx1"/>
                </a:solidFill>
                <a:effectLst/>
                <a:latin typeface="+mn-lt"/>
                <a:ea typeface="+mn-ea"/>
                <a:cs typeface="+mn-cs"/>
              </a:rPr>
              <a:t>fordi sanne ofte kjedelige, problematisk og ikke skaper så mye følelser</a:t>
            </a:r>
            <a:endParaRPr lang="nb-NO"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a:t>
            </a:r>
            <a:r>
              <a:rPr lang="nb-NO" sz="1200" b="0" i="0" u="none" strike="noStrike" kern="1200" dirty="0">
                <a:solidFill>
                  <a:schemeClr val="tx1"/>
                </a:solidFill>
                <a:effectLst/>
                <a:latin typeface="+mn-lt"/>
                <a:ea typeface="+mn-ea"/>
                <a:cs typeface="+mn-cs"/>
              </a:rPr>
              <a:t>((At vi tror noe veldig tydelig er kanskje den beste testen på om vi faktisk tar feil - Altså vi mangler perspektiv - veldig få ting er helt sort-hvitt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79B9F77-3956-4D7C-9BB6-843FBA0BDBD7}" type="slidenum">
              <a:rPr lang="nb-NO" smtClean="0"/>
              <a:t>18</a:t>
            </a:fld>
            <a:endParaRPr lang="nb-NO"/>
          </a:p>
        </p:txBody>
      </p:sp>
    </p:spTree>
    <p:extLst>
      <p:ext uri="{BB962C8B-B14F-4D97-AF65-F5344CB8AC3E}">
        <p14:creationId xmlns:p14="http://schemas.microsoft.com/office/powerpoint/2010/main" val="7055264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nb-NO"/>
          </a:p>
        </p:txBody>
      </p:sp>
      <p:sp>
        <p:nvSpPr>
          <p:cNvPr id="3" name="Notes Placeholder 2"/>
          <p:cNvSpPr>
            <a:spLocks noGrp="1"/>
          </p:cNvSpPr>
          <p:nvPr>
            <p:ph type="body" idx="1"/>
          </p:nvPr>
        </p:nvSpPr>
        <p:spPr/>
        <p:txBody>
          <a:bodyPr/>
          <a:lstStyle/>
          <a:p>
            <a:r>
              <a:rPr lang="en-US" b="1" dirty="0"/>
              <a:t>45 </a:t>
            </a:r>
            <a:r>
              <a:rPr lang="en-US" b="1" dirty="0" err="1"/>
              <a:t>minutter</a:t>
            </a:r>
            <a:endParaRPr lang="en-US" b="1" dirty="0"/>
          </a:p>
          <a:p>
            <a:endParaRPr lang="en-US" b="1" dirty="0"/>
          </a:p>
          <a:p>
            <a:r>
              <a:rPr lang="nb-NO" dirty="0"/>
              <a:t>🟢</a:t>
            </a:r>
            <a:r>
              <a:rPr lang="en-US" b="1" dirty="0" err="1"/>
              <a:t>Noen</a:t>
            </a:r>
            <a:r>
              <a:rPr lang="en-US" b="1" dirty="0"/>
              <a:t> </a:t>
            </a:r>
            <a:r>
              <a:rPr lang="en-US" b="1" dirty="0" err="1"/>
              <a:t>forsøker</a:t>
            </a:r>
            <a:r>
              <a:rPr lang="en-US" b="1" dirty="0"/>
              <a:t> </a:t>
            </a:r>
            <a:r>
              <a:rPr lang="en-US" b="1" dirty="0" err="1"/>
              <a:t>få</a:t>
            </a:r>
            <a:r>
              <a:rPr lang="en-US" b="1" dirty="0"/>
              <a:t> </a:t>
            </a:r>
            <a:r>
              <a:rPr lang="en-US" b="1" dirty="0" err="1"/>
              <a:t>oss</a:t>
            </a:r>
            <a:r>
              <a:rPr lang="en-US" b="1" dirty="0"/>
              <a:t> </a:t>
            </a:r>
            <a:r>
              <a:rPr lang="en-US" b="1" dirty="0" err="1"/>
              <a:t>til</a:t>
            </a:r>
            <a:r>
              <a:rPr lang="en-US" b="1" dirty="0"/>
              <a:t> å </a:t>
            </a:r>
            <a:r>
              <a:rPr lang="en-US" b="1" dirty="0" err="1"/>
              <a:t>tro</a:t>
            </a:r>
            <a:r>
              <a:rPr lang="en-US" b="1" dirty="0"/>
              <a:t>, </a:t>
            </a:r>
            <a:r>
              <a:rPr lang="en-US" b="1" dirty="0" err="1"/>
              <a:t>mene</a:t>
            </a:r>
            <a:r>
              <a:rPr lang="en-US" b="1" dirty="0"/>
              <a:t> </a:t>
            </a:r>
            <a:r>
              <a:rPr lang="en-US" b="1" dirty="0" err="1"/>
              <a:t>og</a:t>
            </a:r>
            <a:r>
              <a:rPr lang="en-US" b="1" dirty="0"/>
              <a:t> handle</a:t>
            </a:r>
          </a:p>
          <a:p>
            <a:endParaRPr lang="en-US" b="1" dirty="0"/>
          </a:p>
          <a:p>
            <a:r>
              <a:rPr lang="nb-NO" dirty="0"/>
              <a:t>🟢 </a:t>
            </a:r>
            <a:r>
              <a:rPr lang="en-US" b="1" dirty="0" err="1"/>
              <a:t>Teknolgien</a:t>
            </a:r>
            <a:r>
              <a:rPr lang="en-US" b="1" dirty="0"/>
              <a:t> er </a:t>
            </a:r>
            <a:r>
              <a:rPr lang="en-US" b="1" dirty="0" err="1"/>
              <a:t>enormt</a:t>
            </a:r>
            <a:r>
              <a:rPr lang="en-US" b="1" dirty="0"/>
              <a:t> </a:t>
            </a:r>
            <a:r>
              <a:rPr lang="en-US" b="1" dirty="0" err="1"/>
              <a:t>effektiv</a:t>
            </a:r>
            <a:r>
              <a:rPr lang="en-US" b="1" dirty="0"/>
              <a:t> - Se </a:t>
            </a:r>
            <a:r>
              <a:rPr lang="en-US" b="1" dirty="0" err="1"/>
              <a:t>på</a:t>
            </a:r>
            <a:r>
              <a:rPr lang="en-US" b="1" dirty="0"/>
              <a:t> </a:t>
            </a:r>
            <a:r>
              <a:rPr lang="en-US" b="1" dirty="0" err="1"/>
              <a:t>valg</a:t>
            </a:r>
            <a:r>
              <a:rPr lang="en-US" b="1" dirty="0"/>
              <a:t>, </a:t>
            </a:r>
            <a:r>
              <a:rPr lang="en-US" b="1" dirty="0" err="1"/>
              <a:t>polarisering</a:t>
            </a:r>
            <a:r>
              <a:rPr lang="en-US" b="1" dirty="0"/>
              <a:t> </a:t>
            </a:r>
            <a:r>
              <a:rPr lang="en-US" b="1" dirty="0" err="1"/>
              <a:t>osv</a:t>
            </a:r>
            <a:r>
              <a:rPr lang="en-US" b="1" dirty="0"/>
              <a: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a:t>
            </a:r>
            <a:r>
              <a:rPr lang="en-US" b="1" dirty="0" err="1"/>
              <a:t>kognitiv</a:t>
            </a:r>
            <a:r>
              <a:rPr lang="en-US" b="1" dirty="0"/>
              <a:t> </a:t>
            </a:r>
            <a:r>
              <a:rPr lang="en-US" b="1" dirty="0" err="1"/>
              <a:t>krigføring</a:t>
            </a:r>
            <a:r>
              <a:rPr lang="en-US" b="1" dirty="0"/>
              <a:t> </a:t>
            </a:r>
            <a:r>
              <a:rPr lang="en-US" dirty="0"/>
              <a:t>er </a:t>
            </a:r>
            <a:r>
              <a:rPr lang="en-US" dirty="0" err="1"/>
              <a:t>en</a:t>
            </a:r>
            <a:r>
              <a:rPr lang="en-US" dirty="0"/>
              <a:t> </a:t>
            </a:r>
            <a:r>
              <a:rPr lang="en-US" dirty="0" err="1"/>
              <a:t>raskt</a:t>
            </a:r>
            <a:r>
              <a:rPr lang="en-US" dirty="0"/>
              <a:t> </a:t>
            </a:r>
            <a:r>
              <a:rPr lang="en-US" dirty="0" err="1"/>
              <a:t>voksende</a:t>
            </a:r>
            <a:r>
              <a:rPr lang="en-US" dirty="0"/>
              <a:t> </a:t>
            </a:r>
            <a:r>
              <a:rPr lang="en-US" dirty="0" err="1"/>
              <a:t>militær</a:t>
            </a:r>
            <a:r>
              <a:rPr lang="en-US" dirty="0"/>
              <a:t> </a:t>
            </a:r>
            <a:r>
              <a:rPr lang="en-US" dirty="0" err="1"/>
              <a:t>gren</a:t>
            </a:r>
            <a:r>
              <a:rPr lang="en-US" dirty="0"/>
              <a:t> (</a:t>
            </a:r>
            <a:r>
              <a:rPr lang="en-US" dirty="0" err="1"/>
              <a:t>bryte</a:t>
            </a:r>
            <a:r>
              <a:rPr lang="en-US" dirty="0"/>
              <a:t> </a:t>
            </a:r>
            <a:r>
              <a:rPr lang="en-US" dirty="0" err="1"/>
              <a:t>ned</a:t>
            </a:r>
            <a:r>
              <a:rPr lang="en-US" dirty="0"/>
              <a:t> </a:t>
            </a:r>
            <a:r>
              <a:rPr lang="en-US" dirty="0" err="1"/>
              <a:t>motstander</a:t>
            </a:r>
            <a:r>
              <a:rPr lang="en-US" dirty="0"/>
              <a:t>, </a:t>
            </a:r>
            <a:r>
              <a:rPr lang="en-US" dirty="0" err="1"/>
              <a:t>bygge</a:t>
            </a:r>
            <a:r>
              <a:rPr lang="en-US" dirty="0"/>
              <a:t> </a:t>
            </a:r>
            <a:r>
              <a:rPr lang="en-US" dirty="0" err="1"/>
              <a:t>opp</a:t>
            </a:r>
            <a:r>
              <a:rPr lang="en-US" dirty="0"/>
              <a:t> </a:t>
            </a:r>
            <a:r>
              <a:rPr lang="en-US" dirty="0" err="1"/>
              <a:t>eget</a:t>
            </a:r>
            <a:r>
              <a:rPr lang="en-US" dirty="0"/>
              <a:t> folk). </a:t>
            </a:r>
            <a:r>
              <a:rPr lang="nb-NO" b="1" dirty="0"/>
              <a:t>Hver lille bit er helt uskyldig – men det langsiktige målet er farlig.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1"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 </a:t>
            </a:r>
            <a:r>
              <a:rPr lang="en-US" dirty="0" err="1"/>
              <a:t>Speiselt</a:t>
            </a:r>
            <a:r>
              <a:rPr lang="en-US" dirty="0"/>
              <a:t> </a:t>
            </a:r>
            <a:r>
              <a:rPr lang="en-US" dirty="0" err="1"/>
              <a:t>utsatt</a:t>
            </a:r>
            <a:r>
              <a:rPr lang="en-US" dirty="0"/>
              <a:t> I </a:t>
            </a:r>
            <a:r>
              <a:rPr lang="en-US" dirty="0" err="1"/>
              <a:t>vårt</a:t>
            </a:r>
            <a:r>
              <a:rPr lang="en-US" dirty="0"/>
              <a:t> </a:t>
            </a:r>
            <a:r>
              <a:rPr lang="en-US" dirty="0" err="1"/>
              <a:t>samfunn</a:t>
            </a:r>
            <a:r>
              <a:rPr lang="en-US" dirty="0"/>
              <a:t>, der </a:t>
            </a:r>
            <a:r>
              <a:rPr lang="en-US" b="1" dirty="0" err="1"/>
              <a:t>yttringsfriet</a:t>
            </a:r>
            <a:r>
              <a:rPr lang="en-US" dirty="0"/>
              <a:t> </a:t>
            </a:r>
            <a:r>
              <a:rPr lang="en-US" dirty="0" err="1"/>
              <a:t>står</a:t>
            </a:r>
            <a:r>
              <a:rPr lang="en-US" dirty="0"/>
              <a:t> </a:t>
            </a:r>
            <a:r>
              <a:rPr lang="en-US" dirty="0" err="1"/>
              <a:t>sterkt</a:t>
            </a:r>
            <a:r>
              <a:rPr lang="en-US" dirty="0"/>
              <a:t>, </a:t>
            </a:r>
            <a:r>
              <a:rPr lang="en-US" dirty="0" err="1"/>
              <a:t>samtidig</a:t>
            </a:r>
            <a:r>
              <a:rPr lang="en-US" dirty="0"/>
              <a:t> </a:t>
            </a:r>
            <a:r>
              <a:rPr lang="en-US" dirty="0" err="1"/>
              <a:t>som</a:t>
            </a:r>
            <a:r>
              <a:rPr lang="en-US" dirty="0"/>
              <a:t> </a:t>
            </a:r>
            <a:r>
              <a:rPr lang="en-US" b="1" dirty="0"/>
              <a:t>"</a:t>
            </a:r>
            <a:r>
              <a:rPr lang="en-US" b="1" dirty="0" err="1"/>
              <a:t>sensur</a:t>
            </a:r>
            <a:r>
              <a:rPr lang="en-US" b="1" dirty="0"/>
              <a:t>" er sett </a:t>
            </a:r>
            <a:r>
              <a:rPr lang="en-US" b="1" dirty="0" err="1"/>
              <a:t>på</a:t>
            </a:r>
            <a:r>
              <a:rPr lang="en-US" b="1" dirty="0"/>
              <a:t> </a:t>
            </a:r>
            <a:r>
              <a:rPr lang="en-US" b="1" dirty="0" err="1"/>
              <a:t>som</a:t>
            </a:r>
            <a:r>
              <a:rPr lang="en-US" b="1" dirty="0"/>
              <a:t> et </a:t>
            </a:r>
            <a:r>
              <a:rPr lang="en-US" b="1" dirty="0" err="1"/>
              <a:t>verktøy</a:t>
            </a:r>
            <a:r>
              <a:rPr lang="en-US" b="1" dirty="0"/>
              <a:t> for å </a:t>
            </a:r>
            <a:r>
              <a:rPr lang="en-US" b="1" dirty="0" err="1"/>
              <a:t>fjerne</a:t>
            </a:r>
            <a:r>
              <a:rPr lang="en-US" b="1" dirty="0"/>
              <a:t> </a:t>
            </a:r>
            <a:r>
              <a:rPr lang="en-US" b="1" dirty="0" err="1"/>
              <a:t>sannheten</a:t>
            </a:r>
            <a:r>
              <a:rPr lang="en-US" b="1" dirty="0"/>
              <a:t> </a:t>
            </a:r>
            <a:r>
              <a:rPr lang="en-US" dirty="0"/>
              <a:t>(å </a:t>
            </a:r>
            <a:r>
              <a:rPr lang="en-US" dirty="0" err="1"/>
              <a:t>sensurere</a:t>
            </a:r>
            <a:r>
              <a:rPr lang="en-US" dirty="0"/>
              <a:t> </a:t>
            </a:r>
            <a:r>
              <a:rPr lang="en-US" dirty="0" err="1"/>
              <a:t>en</a:t>
            </a:r>
            <a:r>
              <a:rPr lang="en-US" dirty="0"/>
              <a:t> </a:t>
            </a:r>
            <a:r>
              <a:rPr lang="en-US" dirty="0" err="1"/>
              <a:t>påvirknignskampanje</a:t>
            </a:r>
            <a:r>
              <a:rPr lang="en-US" dirty="0"/>
              <a:t> </a:t>
            </a:r>
            <a:r>
              <a:rPr lang="en-US" dirty="0" err="1"/>
              <a:t>gjør</a:t>
            </a:r>
            <a:r>
              <a:rPr lang="en-US" dirty="0"/>
              <a:t> den </a:t>
            </a:r>
            <a:r>
              <a:rPr lang="en-US" u="sng" dirty="0" err="1"/>
              <a:t>mer</a:t>
            </a:r>
            <a:r>
              <a:rPr lang="en-US" dirty="0"/>
              <a:t> </a:t>
            </a:r>
            <a:r>
              <a:rPr lang="en-US" dirty="0" err="1"/>
              <a:t>effektiv</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1"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a:t>
            </a:r>
            <a:r>
              <a:rPr lang="en-US" dirty="0"/>
              <a:t>Vi er </a:t>
            </a:r>
            <a:r>
              <a:rPr lang="en-US" dirty="0" err="1"/>
              <a:t>speiselt</a:t>
            </a:r>
            <a:r>
              <a:rPr lang="en-US" dirty="0"/>
              <a:t> </a:t>
            </a:r>
            <a:r>
              <a:rPr lang="en-US" dirty="0" err="1"/>
              <a:t>utsatt</a:t>
            </a:r>
            <a:r>
              <a:rPr lang="en-US" dirty="0"/>
              <a:t> </a:t>
            </a:r>
            <a:r>
              <a:rPr lang="en-US" dirty="0" err="1"/>
              <a:t>fordi</a:t>
            </a:r>
            <a:r>
              <a:rPr lang="en-US" dirty="0"/>
              <a:t> </a:t>
            </a:r>
            <a:r>
              <a:rPr lang="en-US" b="1" dirty="0"/>
              <a:t>vi </a:t>
            </a:r>
            <a:r>
              <a:rPr lang="en-US" b="1" dirty="0" err="1"/>
              <a:t>selv</a:t>
            </a:r>
            <a:r>
              <a:rPr lang="en-US" b="1" dirty="0"/>
              <a:t> </a:t>
            </a:r>
            <a:r>
              <a:rPr lang="en-US" b="1" dirty="0" err="1"/>
              <a:t>tror</a:t>
            </a:r>
            <a:r>
              <a:rPr lang="en-US" b="1" dirty="0"/>
              <a:t> vi </a:t>
            </a:r>
            <a:r>
              <a:rPr lang="en-US" b="1" dirty="0" err="1"/>
              <a:t>ikke</a:t>
            </a:r>
            <a:r>
              <a:rPr lang="en-US" b="1" dirty="0"/>
              <a:t> </a:t>
            </a:r>
            <a:r>
              <a:rPr lang="en-US" b="1" dirty="0" err="1"/>
              <a:t>selv</a:t>
            </a:r>
            <a:r>
              <a:rPr lang="en-US" b="1" dirty="0"/>
              <a:t> </a:t>
            </a:r>
            <a:r>
              <a:rPr lang="en-US" b="1" dirty="0" err="1"/>
              <a:t>lett</a:t>
            </a:r>
            <a:r>
              <a:rPr lang="en-US" b="1" dirty="0"/>
              <a:t> </a:t>
            </a:r>
            <a:r>
              <a:rPr lang="en-US" b="1" dirty="0" err="1"/>
              <a:t>blir</a:t>
            </a:r>
            <a:r>
              <a:rPr lang="en-US" b="1" dirty="0"/>
              <a:t> </a:t>
            </a:r>
            <a:r>
              <a:rPr lang="en-US" b="1" dirty="0" err="1"/>
              <a:t>påvirket</a:t>
            </a:r>
            <a:r>
              <a:rPr lang="en-US" dirty="0"/>
              <a:t>, </a:t>
            </a:r>
            <a:r>
              <a:rPr lang="en-US" dirty="0" err="1"/>
              <a:t>og</a:t>
            </a:r>
            <a:r>
              <a:rPr lang="en-US" dirty="0"/>
              <a:t> at vi er </a:t>
            </a:r>
            <a:r>
              <a:rPr lang="en-US" dirty="0" err="1"/>
              <a:t>flinke</a:t>
            </a:r>
            <a:r>
              <a:rPr lang="en-US" dirty="0"/>
              <a:t> </a:t>
            </a:r>
            <a:r>
              <a:rPr lang="en-US" dirty="0" err="1"/>
              <a:t>til</a:t>
            </a:r>
            <a:r>
              <a:rPr lang="en-US" dirty="0"/>
              <a:t> å </a:t>
            </a:r>
            <a:r>
              <a:rPr lang="en-US" dirty="0" err="1"/>
              <a:t>avsløre</a:t>
            </a:r>
            <a:r>
              <a:rPr lang="en-US" dirty="0"/>
              <a:t> det… </a:t>
            </a:r>
            <a:r>
              <a:rPr lang="en-US" dirty="0" err="1"/>
              <a:t>Jfr</a:t>
            </a:r>
            <a:r>
              <a:rPr lang="en-US" dirty="0"/>
              <a:t> det vi </a:t>
            </a:r>
            <a:r>
              <a:rPr lang="en-US" dirty="0" err="1"/>
              <a:t>sa</a:t>
            </a:r>
            <a:r>
              <a:rPr lang="en-US" dirty="0"/>
              <a:t> om </a:t>
            </a:r>
            <a:r>
              <a:rPr lang="en-US" b="0" dirty="0" err="1"/>
              <a:t>falsk</a:t>
            </a:r>
            <a:r>
              <a:rPr lang="en-US" b="0" dirty="0"/>
              <a:t> </a:t>
            </a:r>
            <a:r>
              <a:rPr lang="en-US" b="0" dirty="0" err="1"/>
              <a:t>informasjon</a:t>
            </a:r>
            <a:endParaRPr lang="en-US" b="0" dirty="0"/>
          </a:p>
          <a:p>
            <a:endParaRPr lang="en-US" b="1" dirty="0"/>
          </a:p>
          <a:p>
            <a:endParaRPr lang="en-US" dirty="0"/>
          </a:p>
          <a:p>
            <a:r>
              <a:rPr lang="en-US" dirty="0" err="1"/>
              <a:t>Jfr</a:t>
            </a:r>
            <a:r>
              <a:rPr lang="en-US" dirty="0"/>
              <a:t> </a:t>
            </a:r>
            <a:r>
              <a:rPr lang="en-US" dirty="0" err="1"/>
              <a:t>foredrag</a:t>
            </a:r>
            <a:r>
              <a:rPr lang="en-US" dirty="0"/>
              <a:t> om </a:t>
            </a:r>
            <a:r>
              <a:rPr lang="en-US" dirty="0" err="1"/>
              <a:t>datasikkerhet</a:t>
            </a:r>
            <a:r>
              <a:rPr lang="en-US" dirty="0"/>
              <a:t>, </a:t>
            </a:r>
            <a:r>
              <a:rPr lang="en-US" b="1" dirty="0"/>
              <a:t>de </a:t>
            </a:r>
            <a:r>
              <a:rPr lang="en-US" b="1" dirty="0" err="1"/>
              <a:t>fleste</a:t>
            </a:r>
            <a:r>
              <a:rPr lang="en-US" b="1" dirty="0"/>
              <a:t> I </a:t>
            </a:r>
            <a:r>
              <a:rPr lang="en-US" b="1" dirty="0" err="1"/>
              <a:t>publikum</a:t>
            </a:r>
            <a:r>
              <a:rPr lang="en-US" b="1" dirty="0"/>
              <a:t> er </a:t>
            </a:r>
            <a:r>
              <a:rPr lang="en-US" b="1" dirty="0" err="1"/>
              <a:t>redde</a:t>
            </a:r>
            <a:r>
              <a:rPr lang="en-US" b="1" dirty="0"/>
              <a:t> for virus, men </a:t>
            </a:r>
            <a:r>
              <a:rPr lang="en-US" b="1" dirty="0" err="1"/>
              <a:t>ler</a:t>
            </a:r>
            <a:r>
              <a:rPr lang="en-US" b="1" dirty="0"/>
              <a:t> av "</a:t>
            </a:r>
            <a:r>
              <a:rPr lang="en-US" b="1" dirty="0" err="1"/>
              <a:t>svindler</a:t>
            </a:r>
            <a:r>
              <a:rPr lang="en-US" b="1" dirty="0"/>
              <a:t>" </a:t>
            </a:r>
            <a:r>
              <a:rPr lang="en-US" b="1" dirty="0" err="1"/>
              <a:t>som</a:t>
            </a:r>
            <a:r>
              <a:rPr lang="en-US" b="1" dirty="0"/>
              <a:t> lurer </a:t>
            </a:r>
            <a:r>
              <a:rPr lang="en-US" b="1" dirty="0" err="1"/>
              <a:t>oss</a:t>
            </a:r>
            <a:r>
              <a:rPr lang="en-US" b="1" dirty="0"/>
              <a:t> med </a:t>
            </a:r>
            <a:r>
              <a:rPr lang="en-US" b="1" dirty="0" err="1"/>
              <a:t>sosial</a:t>
            </a:r>
            <a:r>
              <a:rPr lang="en-US" b="1" dirty="0"/>
              <a:t> </a:t>
            </a:r>
            <a:r>
              <a:rPr lang="en-US" b="1" dirty="0" err="1"/>
              <a:t>manpiulasjon</a:t>
            </a:r>
            <a:r>
              <a:rPr lang="en-US" b="1" dirty="0"/>
              <a:t>… </a:t>
            </a:r>
            <a:r>
              <a:rPr lang="en-US" b="1" dirty="0" err="1"/>
              <a:t>som</a:t>
            </a:r>
            <a:r>
              <a:rPr lang="en-US" b="1" dirty="0"/>
              <a:t> </a:t>
            </a:r>
            <a:r>
              <a:rPr lang="en-US" b="1" dirty="0" err="1"/>
              <a:t>faktisk</a:t>
            </a:r>
            <a:r>
              <a:rPr lang="en-US" b="1" dirty="0"/>
              <a:t> er den </a:t>
            </a:r>
            <a:r>
              <a:rPr lang="en-US" b="1" dirty="0" err="1"/>
              <a:t>virkelige</a:t>
            </a:r>
            <a:r>
              <a:rPr lang="en-US" b="1" dirty="0"/>
              <a:t> </a:t>
            </a:r>
            <a:r>
              <a:rPr lang="en-US" b="1" dirty="0" err="1"/>
              <a:t>faren</a:t>
            </a:r>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Se på hvor effektiv reklame er – hvorfor ikke andre motiver</a:t>
            </a:r>
          </a:p>
          <a:p>
            <a:endParaRPr lang="en-US" dirty="0"/>
          </a:p>
          <a:p>
            <a:endParaRPr lang="en-US" dirty="0"/>
          </a:p>
          <a:p>
            <a:endParaRPr lang="en-US" dirty="0"/>
          </a:p>
          <a:p>
            <a:r>
              <a:rPr lang="en-US" dirty="0" err="1"/>
              <a:t>Oppsummert</a:t>
            </a:r>
            <a:r>
              <a:rPr lang="en-US" dirty="0"/>
              <a:t> </a:t>
            </a:r>
            <a:r>
              <a:rPr lang="en-US" dirty="0" err="1"/>
              <a:t>fra</a:t>
            </a:r>
            <a:r>
              <a:rPr lang="en-US" dirty="0"/>
              <a:t> de </a:t>
            </a:r>
            <a:r>
              <a:rPr lang="en-US" dirty="0" err="1"/>
              <a:t>andre</a:t>
            </a:r>
            <a:r>
              <a:rPr lang="en-US" dirty="0"/>
              <a:t> </a:t>
            </a:r>
            <a:r>
              <a:rPr lang="en-US" dirty="0" err="1"/>
              <a:t>faktorene</a:t>
            </a:r>
            <a:r>
              <a:rPr lang="en-US" dirty="0"/>
              <a:t> vi alt </a:t>
            </a:r>
            <a:r>
              <a:rPr lang="en-US" dirty="0" err="1"/>
              <a:t>har</a:t>
            </a:r>
            <a:r>
              <a:rPr lang="en-US" dirty="0"/>
              <a:t> </a:t>
            </a:r>
            <a:r>
              <a:rPr lang="en-US" dirty="0" err="1"/>
              <a:t>snakket</a:t>
            </a:r>
            <a:r>
              <a:rPr lang="en-US" dirty="0"/>
              <a:t> om:</a:t>
            </a:r>
          </a:p>
          <a:p>
            <a:r>
              <a:rPr lang="en-US" dirty="0"/>
              <a:t>	- Vi </a:t>
            </a:r>
            <a:r>
              <a:rPr lang="en-US" dirty="0" err="1"/>
              <a:t>får</a:t>
            </a:r>
            <a:r>
              <a:rPr lang="en-US" dirty="0"/>
              <a:t> </a:t>
            </a:r>
            <a:r>
              <a:rPr lang="en-US" dirty="0" err="1"/>
              <a:t>mer</a:t>
            </a:r>
            <a:r>
              <a:rPr lang="en-US" dirty="0"/>
              <a:t> av ting </a:t>
            </a:r>
            <a:r>
              <a:rPr lang="en-US" dirty="0" err="1"/>
              <a:t>som</a:t>
            </a:r>
            <a:r>
              <a:rPr lang="en-US" dirty="0"/>
              <a:t> </a:t>
            </a:r>
            <a:r>
              <a:rPr lang="en-US" b="1" dirty="0" err="1"/>
              <a:t>engasjerer</a:t>
            </a:r>
            <a:r>
              <a:rPr lang="en-US" b="1" dirty="0"/>
              <a:t> </a:t>
            </a:r>
            <a:r>
              <a:rPr lang="en-US" b="1" dirty="0" err="1"/>
              <a:t>oss</a:t>
            </a:r>
            <a:endParaRPr lang="en-US" b="1" dirty="0"/>
          </a:p>
          <a:p>
            <a:r>
              <a:rPr lang="en-US" dirty="0"/>
              <a:t>	- </a:t>
            </a:r>
            <a:r>
              <a:rPr lang="en-US" b="1" dirty="0"/>
              <a:t>Vi </a:t>
            </a:r>
            <a:r>
              <a:rPr lang="en-US" b="1" dirty="0" err="1"/>
              <a:t>deler</a:t>
            </a:r>
            <a:r>
              <a:rPr lang="en-US" b="1" dirty="0"/>
              <a:t> ting vi </a:t>
            </a:r>
            <a:r>
              <a:rPr lang="en-US" b="1" dirty="0" err="1"/>
              <a:t>tror</a:t>
            </a:r>
            <a:r>
              <a:rPr lang="en-US" b="1" dirty="0"/>
              <a:t> </a:t>
            </a:r>
            <a:r>
              <a:rPr lang="en-US" b="1" dirty="0" err="1"/>
              <a:t>på</a:t>
            </a:r>
            <a:r>
              <a:rPr lang="en-US" b="1" dirty="0"/>
              <a:t> </a:t>
            </a:r>
            <a:r>
              <a:rPr lang="en-US" b="1" dirty="0" err="1"/>
              <a:t>som</a:t>
            </a:r>
            <a:r>
              <a:rPr lang="en-US" b="1" dirty="0"/>
              <a:t> er </a:t>
            </a:r>
            <a:r>
              <a:rPr lang="en-US" b="1" dirty="0" err="1"/>
              <a:t>usanne</a:t>
            </a:r>
            <a:endParaRPr lang="en-US" b="1" dirty="0"/>
          </a:p>
          <a:p>
            <a:r>
              <a:rPr lang="en-US" dirty="0"/>
              <a:t>	- vi </a:t>
            </a:r>
            <a:r>
              <a:rPr lang="en-US" dirty="0" err="1"/>
              <a:t>blir</a:t>
            </a:r>
            <a:r>
              <a:rPr lang="en-US" dirty="0"/>
              <a:t> </a:t>
            </a:r>
            <a:r>
              <a:rPr lang="en-US" dirty="0" err="1"/>
              <a:t>berørt</a:t>
            </a:r>
            <a:r>
              <a:rPr lang="en-US" dirty="0"/>
              <a:t> </a:t>
            </a:r>
            <a:r>
              <a:rPr lang="en-US" b="1" dirty="0"/>
              <a:t>av </a:t>
            </a:r>
            <a:r>
              <a:rPr lang="en-US" b="1" dirty="0" err="1"/>
              <a:t>falsk</a:t>
            </a:r>
            <a:r>
              <a:rPr lang="en-US" b="1" dirty="0"/>
              <a:t> </a:t>
            </a:r>
            <a:r>
              <a:rPr lang="en-US" b="1" dirty="0" err="1"/>
              <a:t>informasjon</a:t>
            </a:r>
            <a:endParaRPr lang="en-US" b="1" dirty="0"/>
          </a:p>
          <a:p>
            <a:endParaRPr lang="en-US" dirty="0"/>
          </a:p>
          <a:p>
            <a:endParaRPr lang="en-US" dirty="0"/>
          </a:p>
          <a:p>
            <a:endParaRPr lang="nb-NO" dirty="0"/>
          </a:p>
          <a:p>
            <a:r>
              <a:rPr lang="nb-NO" dirty="0"/>
              <a:t>🔴(Se f.eks. på amerikanske valget mellom trumf og </a:t>
            </a:r>
            <a:r>
              <a:rPr lang="nb-NO" dirty="0" err="1"/>
              <a:t>hillary</a:t>
            </a:r>
            <a:r>
              <a:rPr lang="nb-NO" dirty="0"/>
              <a:t>. Republikanerne bruke 70 % av pengene på å få demokrater til å ikke stemme på sin kandidat (sitte hjemme), ikke konvertere de til republikanere som alle forventet.)</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a:t>
            </a:r>
            <a:r>
              <a:rPr lang="nb-NO" b="1" dirty="0"/>
              <a:t>Påvirkning er også mer enn bevisste handlinger </a:t>
            </a:r>
            <a:r>
              <a:rPr lang="nb-NO" dirty="0"/>
              <a:t>– f.eks</a:t>
            </a:r>
            <a:r>
              <a:rPr lang="nb-NO" b="1" dirty="0"/>
              <a:t>. algoritmene til sosiale medier som forer oss med stadig mer av det vi vil ha</a:t>
            </a:r>
            <a:r>
              <a:rPr lang="nb-NO" dirty="0"/>
              <a:t>, og skjuler nyanserte syn som ikke fyrer oss opp – </a:t>
            </a:r>
            <a:r>
              <a:rPr lang="nb-NO" b="1" dirty="0"/>
              <a:t>samtidig tror vi underbevisst at sosiale </a:t>
            </a:r>
            <a:r>
              <a:rPr lang="nb-NO" b="1" dirty="0" err="1"/>
              <a:t>emdier</a:t>
            </a:r>
            <a:r>
              <a:rPr lang="nb-NO" b="1" dirty="0"/>
              <a:t> er et nyansert </a:t>
            </a:r>
            <a:r>
              <a:rPr lang="nb-NO" b="1" dirty="0" err="1"/>
              <a:t>tversnitt</a:t>
            </a:r>
            <a:r>
              <a:rPr lang="nb-NO" b="1" dirty="0"/>
              <a:t> av all informasjonen som finnes </a:t>
            </a:r>
            <a:endParaRPr lang="en-US" b="1" dirty="0"/>
          </a:p>
          <a:p>
            <a:endParaRPr lang="nb-NO" dirty="0"/>
          </a:p>
          <a:p>
            <a:endParaRPr lang="nb-NO" dirty="0"/>
          </a:p>
          <a:p>
            <a:endParaRPr lang="nb-NO" dirty="0"/>
          </a:p>
        </p:txBody>
      </p:sp>
      <p:sp>
        <p:nvSpPr>
          <p:cNvPr id="4" name="Slide Number Placeholder 3"/>
          <p:cNvSpPr>
            <a:spLocks noGrp="1"/>
          </p:cNvSpPr>
          <p:nvPr>
            <p:ph type="sldNum" sz="quarter" idx="5"/>
          </p:nvPr>
        </p:nvSpPr>
        <p:spPr/>
        <p:txBody>
          <a:bodyPr/>
          <a:lstStyle/>
          <a:p>
            <a:fld id="{479B9F77-3956-4D7C-9BB6-843FBA0BDBD7}" type="slidenum">
              <a:rPr lang="nb-NO" smtClean="0"/>
              <a:t>19</a:t>
            </a:fld>
            <a:endParaRPr lang="nb-NO"/>
          </a:p>
        </p:txBody>
      </p:sp>
    </p:spTree>
    <p:extLst>
      <p:ext uri="{BB962C8B-B14F-4D97-AF65-F5344CB8AC3E}">
        <p14:creationId xmlns:p14="http://schemas.microsoft.com/office/powerpoint/2010/main" val="2529503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nb-NO"/>
          </a:p>
        </p:txBody>
      </p:sp>
      <p:sp>
        <p:nvSpPr>
          <p:cNvPr id="3" name="Notes Placeholder 2"/>
          <p:cNvSpPr>
            <a:spLocks noGrp="1"/>
          </p:cNvSpPr>
          <p:nvPr>
            <p:ph type="body" idx="1"/>
          </p:nvPr>
        </p:nvSpPr>
        <p:spPr/>
        <p:txBody>
          <a:bodyPr/>
          <a:lstStyle/>
          <a:p>
            <a:pPr marL="171450" indent="-171450">
              <a:buFontTx/>
              <a:buChar char="-"/>
            </a:pPr>
            <a:r>
              <a:rPr lang="en-US" dirty="0" err="1"/>
              <a:t>Foredraget</a:t>
            </a:r>
            <a:r>
              <a:rPr lang="en-US" dirty="0"/>
              <a:t> starter </a:t>
            </a:r>
            <a:r>
              <a:rPr lang="en-US" dirty="0" err="1"/>
              <a:t>på</a:t>
            </a:r>
            <a:r>
              <a:rPr lang="en-US" dirty="0"/>
              <a:t> Lillehammer i 2010 (et </a:t>
            </a:r>
            <a:r>
              <a:rPr lang="en-US" dirty="0" err="1"/>
              <a:t>årstall</a:t>
            </a:r>
            <a:r>
              <a:rPr lang="en-US" dirty="0"/>
              <a:t> vi </a:t>
            </a:r>
            <a:r>
              <a:rPr lang="en-US" dirty="0" err="1"/>
              <a:t>pussig</a:t>
            </a:r>
            <a:r>
              <a:rPr lang="en-US" dirty="0"/>
              <a:t> </a:t>
            </a:r>
            <a:r>
              <a:rPr lang="en-US" dirty="0" err="1"/>
              <a:t>nok</a:t>
            </a:r>
            <a:r>
              <a:rPr lang="en-US" dirty="0"/>
              <a:t>  </a:t>
            </a:r>
            <a:r>
              <a:rPr lang="en-US" dirty="0" err="1"/>
              <a:t>straks</a:t>
            </a:r>
            <a:r>
              <a:rPr lang="en-US" dirty="0"/>
              <a:t> </a:t>
            </a:r>
            <a:r>
              <a:rPr lang="en-US" dirty="0" err="1"/>
              <a:t>skal</a:t>
            </a:r>
            <a:r>
              <a:rPr lang="en-US" dirty="0"/>
              <a:t> </a:t>
            </a:r>
            <a:r>
              <a:rPr lang="en-US" dirty="0" err="1"/>
              <a:t>komme</a:t>
            </a:r>
            <a:r>
              <a:rPr lang="en-US" dirty="0"/>
              <a:t> </a:t>
            </a:r>
            <a:r>
              <a:rPr lang="en-US" dirty="0" err="1"/>
              <a:t>tilbake</a:t>
            </a:r>
            <a:r>
              <a:rPr lang="en-US" dirty="0"/>
              <a:t> </a:t>
            </a:r>
            <a:r>
              <a:rPr lang="en-US" dirty="0" err="1"/>
              <a:t>til</a:t>
            </a:r>
            <a:r>
              <a:rPr lang="en-US" dirty="0"/>
              <a:t>) </a:t>
            </a:r>
          </a:p>
          <a:p>
            <a:pPr marL="171450" indent="-171450">
              <a:buFontTx/>
              <a:buChar char="-"/>
            </a:pPr>
            <a:r>
              <a:rPr lang="en-US" dirty="0" err="1"/>
              <a:t>Foredrag</a:t>
            </a:r>
            <a:r>
              <a:rPr lang="en-US" dirty="0"/>
              <a:t> for </a:t>
            </a:r>
            <a:r>
              <a:rPr lang="en-US" dirty="0" err="1"/>
              <a:t>lærere</a:t>
            </a:r>
            <a:r>
              <a:rPr lang="en-US" dirty="0"/>
              <a:t> om </a:t>
            </a:r>
            <a:r>
              <a:rPr lang="en-US" b="1" dirty="0"/>
              <a:t>positive sider </a:t>
            </a:r>
            <a:r>
              <a:rPr lang="en-US" b="1" dirty="0" err="1"/>
              <a:t>ved</a:t>
            </a:r>
            <a:r>
              <a:rPr lang="en-US" b="1" dirty="0"/>
              <a:t> </a:t>
            </a:r>
            <a:r>
              <a:rPr lang="en-US" b="1" dirty="0" err="1"/>
              <a:t>teknologi</a:t>
            </a:r>
            <a:r>
              <a:rPr lang="en-US" b="1" dirty="0"/>
              <a:t> </a:t>
            </a:r>
            <a:r>
              <a:rPr lang="en-US" dirty="0"/>
              <a:t>(</a:t>
            </a:r>
            <a:r>
              <a:rPr lang="en-US" dirty="0" err="1"/>
              <a:t>sosiale</a:t>
            </a:r>
            <a:r>
              <a:rPr lang="en-US" dirty="0"/>
              <a:t> </a:t>
            </a:r>
            <a:r>
              <a:rPr lang="en-US" dirty="0" err="1"/>
              <a:t>medier</a:t>
            </a:r>
            <a:r>
              <a:rPr lang="en-US" dirty="0"/>
              <a:t>, </a:t>
            </a:r>
            <a:r>
              <a:rPr lang="en-US" dirty="0" err="1"/>
              <a:t>smarttelefoner</a:t>
            </a:r>
            <a:r>
              <a:rPr lang="en-US" dirty="0"/>
              <a:t>, </a:t>
            </a:r>
            <a:r>
              <a:rPr lang="en-US" dirty="0" err="1"/>
              <a:t>internetttjenester</a:t>
            </a:r>
            <a:r>
              <a:rPr lang="en-US" dirty="0"/>
              <a:t> </a:t>
            </a:r>
            <a:r>
              <a:rPr lang="en-US" dirty="0" err="1"/>
              <a:t>osv</a:t>
            </a:r>
            <a:r>
              <a:rPr lang="en-US" dirty="0"/>
              <a:t>)</a:t>
            </a:r>
          </a:p>
          <a:p>
            <a:pPr marL="171450" indent="-171450">
              <a:buFontTx/>
              <a:buChar char="-"/>
            </a:pPr>
            <a:r>
              <a:rPr lang="en-US" b="1" dirty="0"/>
              <a:t>Har </a:t>
            </a:r>
            <a:r>
              <a:rPr lang="en-US" b="1" dirty="0" err="1"/>
              <a:t>plaget</a:t>
            </a:r>
            <a:r>
              <a:rPr lang="en-US" b="1" dirty="0"/>
              <a:t> meg </a:t>
            </a:r>
            <a:r>
              <a:rPr lang="en-US" b="1" dirty="0" err="1"/>
              <a:t>siden</a:t>
            </a:r>
            <a:r>
              <a:rPr lang="en-US" b="1" dirty="0"/>
              <a:t> – </a:t>
            </a:r>
            <a:r>
              <a:rPr lang="en-US" b="1" dirty="0" err="1"/>
              <a:t>ung</a:t>
            </a:r>
            <a:r>
              <a:rPr lang="en-US" b="1" dirty="0"/>
              <a:t> </a:t>
            </a:r>
            <a:r>
              <a:rPr lang="en-US" b="1" dirty="0" err="1"/>
              <a:t>og</a:t>
            </a:r>
            <a:r>
              <a:rPr lang="en-US" b="1" dirty="0"/>
              <a:t> </a:t>
            </a:r>
            <a:r>
              <a:rPr lang="en-US" b="1" dirty="0" err="1"/>
              <a:t>dum</a:t>
            </a:r>
            <a:r>
              <a:rPr lang="en-US" b="1" dirty="0"/>
              <a:t> </a:t>
            </a:r>
            <a:r>
              <a:rPr lang="en-US" dirty="0"/>
              <a:t>- </a:t>
            </a:r>
            <a:r>
              <a:rPr lang="en-US" dirty="0" err="1"/>
              <a:t>på</a:t>
            </a:r>
            <a:r>
              <a:rPr lang="en-US" dirty="0"/>
              <a:t> </a:t>
            </a:r>
            <a:r>
              <a:rPr lang="en-US" dirty="0" err="1"/>
              <a:t>tross</a:t>
            </a:r>
            <a:r>
              <a:rPr lang="en-US" dirty="0"/>
              <a:t> av </a:t>
            </a:r>
            <a:r>
              <a:rPr lang="en-US" dirty="0" err="1"/>
              <a:t>oppdrager</a:t>
            </a:r>
            <a:r>
              <a:rPr lang="en-US" dirty="0"/>
              <a:t> – </a:t>
            </a:r>
            <a:r>
              <a:rPr lang="en-US" dirty="0" err="1"/>
              <a:t>sa</a:t>
            </a:r>
            <a:r>
              <a:rPr lang="en-US" dirty="0"/>
              <a:t> </a:t>
            </a:r>
            <a:r>
              <a:rPr lang="en-US" dirty="0" err="1"/>
              <a:t>ikke</a:t>
            </a:r>
            <a:r>
              <a:rPr lang="en-US" dirty="0"/>
              <a:t> </a:t>
            </a:r>
            <a:r>
              <a:rPr lang="en-US" dirty="0" err="1"/>
              <a:t>noe</a:t>
            </a:r>
            <a:r>
              <a:rPr lang="en-US" dirty="0"/>
              <a:t> om </a:t>
            </a:r>
            <a:r>
              <a:rPr lang="en-US" dirty="0" err="1"/>
              <a:t>farene</a:t>
            </a:r>
            <a:endParaRPr lang="en-US" dirty="0"/>
          </a:p>
          <a:p>
            <a:pPr marL="171450" indent="-171450">
              <a:buFontTx/>
              <a:buChar char="-"/>
            </a:pPr>
            <a:r>
              <a:rPr lang="en-US" dirty="0" err="1"/>
              <a:t>Nå</a:t>
            </a:r>
            <a:r>
              <a:rPr lang="en-US" dirty="0"/>
              <a:t> 15 </a:t>
            </a:r>
            <a:r>
              <a:rPr lang="en-US" dirty="0" err="1"/>
              <a:t>år</a:t>
            </a:r>
            <a:r>
              <a:rPr lang="en-US" dirty="0"/>
              <a:t> </a:t>
            </a:r>
            <a:r>
              <a:rPr lang="en-US" dirty="0" err="1"/>
              <a:t>senere</a:t>
            </a:r>
            <a:r>
              <a:rPr lang="en-US" dirty="0"/>
              <a:t> – </a:t>
            </a:r>
            <a:r>
              <a:rPr lang="en-US" dirty="0" err="1"/>
              <a:t>blitt</a:t>
            </a:r>
            <a:r>
              <a:rPr lang="en-US" dirty="0"/>
              <a:t> </a:t>
            </a:r>
            <a:r>
              <a:rPr lang="en-US" dirty="0" err="1"/>
              <a:t>jeg</a:t>
            </a:r>
            <a:r>
              <a:rPr lang="en-US" dirty="0"/>
              <a:t> spurt av </a:t>
            </a:r>
            <a:r>
              <a:rPr lang="en-US" b="1" dirty="0" err="1"/>
              <a:t>samme</a:t>
            </a:r>
            <a:r>
              <a:rPr lang="en-US" b="1" dirty="0"/>
              <a:t> </a:t>
            </a:r>
            <a:r>
              <a:rPr lang="en-US" b="1" dirty="0" err="1"/>
              <a:t>målgruppe</a:t>
            </a:r>
            <a:r>
              <a:rPr lang="en-US" b="1" dirty="0"/>
              <a:t> </a:t>
            </a:r>
            <a:r>
              <a:rPr lang="en-US" dirty="0"/>
              <a:t>om det </a:t>
            </a:r>
            <a:r>
              <a:rPr lang="en-US" dirty="0" err="1"/>
              <a:t>motsatt</a:t>
            </a:r>
            <a:r>
              <a:rPr lang="en-US" dirty="0"/>
              <a:t> </a:t>
            </a:r>
            <a:r>
              <a:rPr lang="en-US" dirty="0" err="1"/>
              <a:t>foredraget</a:t>
            </a:r>
            <a:r>
              <a:rPr lang="en-US" dirty="0"/>
              <a:t> -  </a:t>
            </a:r>
            <a:r>
              <a:rPr lang="en-US" b="1" dirty="0"/>
              <a:t>negative </a:t>
            </a:r>
            <a:r>
              <a:rPr lang="en-US" b="1" dirty="0" err="1"/>
              <a:t>sidene</a:t>
            </a:r>
            <a:r>
              <a:rPr lang="en-US" b="1" dirty="0"/>
              <a:t>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nb-NO" sz="1200" b="1" kern="1200" dirty="0">
                <a:solidFill>
                  <a:schemeClr val="tx1"/>
                </a:solidFill>
                <a:effectLst/>
                <a:latin typeface="+mn-lt"/>
                <a:ea typeface="+mn-ea"/>
                <a:cs typeface="+mn-cs"/>
              </a:rPr>
              <a:t>kanskje jeg endelig får ro i sjela…</a:t>
            </a:r>
            <a:endParaRPr lang="nb-NO" sz="1200" kern="1200" dirty="0">
              <a:solidFill>
                <a:schemeClr val="tx1"/>
              </a:solidFill>
              <a:effectLst/>
              <a:latin typeface="+mn-lt"/>
              <a:ea typeface="+mn-ea"/>
              <a:cs typeface="+mn-cs"/>
            </a:endParaRPr>
          </a:p>
          <a:p>
            <a:pPr marL="171450" indent="-171450">
              <a:buFontTx/>
              <a:buChar char="-"/>
            </a:pPr>
            <a:endParaRPr lang="en-US" b="1" dirty="0"/>
          </a:p>
          <a:p>
            <a:endParaRPr lang="en-US" b="1" dirty="0"/>
          </a:p>
          <a:p>
            <a:r>
              <a:rPr lang="nb-NO" dirty="0"/>
              <a:t>🟢</a:t>
            </a:r>
            <a:r>
              <a:rPr lang="en-US" b="1" dirty="0"/>
              <a:t>NB!!!!!   </a:t>
            </a:r>
            <a:r>
              <a:rPr lang="en-US" b="1" dirty="0" err="1"/>
              <a:t>Nå</a:t>
            </a:r>
            <a:r>
              <a:rPr lang="en-US" b="1" dirty="0"/>
              <a:t> </a:t>
            </a:r>
            <a:r>
              <a:rPr lang="en-US" b="1" dirty="0" err="1"/>
              <a:t>får</a:t>
            </a:r>
            <a:r>
              <a:rPr lang="en-US" b="1" dirty="0"/>
              <a:t> </a:t>
            </a:r>
            <a:r>
              <a:rPr lang="en-US" b="1" dirty="0" err="1"/>
              <a:t>dere</a:t>
            </a:r>
            <a:r>
              <a:rPr lang="en-US" b="1" dirty="0"/>
              <a:t> KUN det negative… (</a:t>
            </a:r>
            <a:r>
              <a:rPr lang="en-US" b="1" dirty="0" err="1"/>
              <a:t>selv</a:t>
            </a:r>
            <a:r>
              <a:rPr lang="en-US" b="1" dirty="0"/>
              <a:t> om </a:t>
            </a:r>
            <a:r>
              <a:rPr lang="en-US" b="1" dirty="0" err="1"/>
              <a:t>jeg</a:t>
            </a:r>
            <a:r>
              <a:rPr lang="en-US" b="1" dirty="0"/>
              <a:t> </a:t>
            </a:r>
            <a:r>
              <a:rPr lang="en-US" b="1" dirty="0" err="1"/>
              <a:t>kanskje</a:t>
            </a:r>
            <a:r>
              <a:rPr lang="en-US" b="1" dirty="0"/>
              <a:t> </a:t>
            </a:r>
            <a:r>
              <a:rPr lang="en-US" b="1" dirty="0" err="1"/>
              <a:t>glemmer</a:t>
            </a:r>
            <a:r>
              <a:rPr lang="en-US" b="1" dirty="0"/>
              <a:t> meg bort) -  </a:t>
            </a:r>
            <a:r>
              <a:rPr lang="en-US" b="1" dirty="0" err="1"/>
              <a:t>fordelene</a:t>
            </a:r>
            <a:r>
              <a:rPr lang="en-US" b="1" dirty="0"/>
              <a:t> </a:t>
            </a:r>
            <a:r>
              <a:rPr lang="en-US" b="1" dirty="0" err="1"/>
              <a:t>kjenner</a:t>
            </a:r>
            <a:r>
              <a:rPr lang="en-US" b="1" dirty="0"/>
              <a:t> </a:t>
            </a:r>
            <a:r>
              <a:rPr lang="en-US" b="1" dirty="0" err="1"/>
              <a:t>dere</a:t>
            </a:r>
            <a:r>
              <a:rPr lang="en-US" b="1" dirty="0"/>
              <a:t>...</a:t>
            </a:r>
          </a:p>
          <a:p>
            <a:endParaRPr lang="en-US" b="1" dirty="0"/>
          </a:p>
          <a:p>
            <a:endParaRPr lang="en-US" b="1" dirty="0"/>
          </a:p>
          <a:p>
            <a:r>
              <a:rPr lang="nb-NO" dirty="0"/>
              <a:t>🟢</a:t>
            </a:r>
            <a:r>
              <a:rPr lang="en-US" b="1" dirty="0" err="1"/>
              <a:t>På</a:t>
            </a:r>
            <a:r>
              <a:rPr lang="en-US" b="1" dirty="0"/>
              <a:t> </a:t>
            </a:r>
            <a:r>
              <a:rPr lang="en-US" b="1" dirty="0" err="1"/>
              <a:t>tross</a:t>
            </a:r>
            <a:r>
              <a:rPr lang="en-US" b="1" dirty="0"/>
              <a:t> av at </a:t>
            </a:r>
            <a:r>
              <a:rPr lang="en-US" b="1" dirty="0" err="1"/>
              <a:t>jeg</a:t>
            </a:r>
            <a:r>
              <a:rPr lang="en-US" b="1" dirty="0"/>
              <a:t> </a:t>
            </a:r>
            <a:r>
              <a:rPr lang="en-US" b="1" dirty="0" err="1"/>
              <a:t>både</a:t>
            </a:r>
            <a:r>
              <a:rPr lang="en-US" b="1" dirty="0"/>
              <a:t> i </a:t>
            </a:r>
            <a:r>
              <a:rPr lang="en-US" b="1" dirty="0" err="1"/>
              <a:t>jobb</a:t>
            </a:r>
            <a:r>
              <a:rPr lang="en-US" b="1" dirty="0"/>
              <a:t> </a:t>
            </a:r>
            <a:r>
              <a:rPr lang="en-US" b="1" dirty="0" err="1"/>
              <a:t>og</a:t>
            </a:r>
            <a:r>
              <a:rPr lang="en-US" b="1" dirty="0"/>
              <a:t> </a:t>
            </a:r>
            <a:r>
              <a:rPr lang="en-US" b="1" dirty="0" err="1"/>
              <a:t>privat</a:t>
            </a:r>
            <a:r>
              <a:rPr lang="en-US" b="1" dirty="0"/>
              <a:t> </a:t>
            </a:r>
            <a:r>
              <a:rPr lang="en-US" b="1" dirty="0" err="1"/>
              <a:t>elsker</a:t>
            </a:r>
            <a:r>
              <a:rPr lang="en-US" b="1" dirty="0"/>
              <a:t> </a:t>
            </a:r>
            <a:r>
              <a:rPr lang="en-US" b="1" dirty="0" err="1"/>
              <a:t>teknologi</a:t>
            </a:r>
            <a:r>
              <a:rPr lang="en-US" b="1" dirty="0"/>
              <a:t>….</a:t>
            </a:r>
          </a:p>
          <a:p>
            <a:endParaRPr lang="en-US" b="1" dirty="0"/>
          </a:p>
          <a:p>
            <a:r>
              <a:rPr lang="en-US" b="1" dirty="0"/>
              <a:t>	Mer </a:t>
            </a:r>
            <a:r>
              <a:rPr lang="en-US" b="1" dirty="0" err="1"/>
              <a:t>kunnskap</a:t>
            </a:r>
            <a:r>
              <a:rPr lang="en-US" b="1" dirty="0"/>
              <a:t> =&gt;   interesse for </a:t>
            </a:r>
            <a:r>
              <a:rPr lang="en-US" b="1" dirty="0" err="1"/>
              <a:t>datasikkerhet</a:t>
            </a:r>
            <a:endParaRPr lang="en-US" b="1" dirty="0"/>
          </a:p>
          <a:p>
            <a:r>
              <a:rPr lang="en-US" b="1" dirty="0"/>
              <a:t>	Enda </a:t>
            </a:r>
            <a:r>
              <a:rPr lang="en-US" b="1" dirty="0" err="1"/>
              <a:t>mer</a:t>
            </a:r>
            <a:r>
              <a:rPr lang="en-US" b="1" dirty="0"/>
              <a:t> </a:t>
            </a:r>
            <a:r>
              <a:rPr lang="en-US" b="1" dirty="0" err="1"/>
              <a:t>kunnskap</a:t>
            </a:r>
            <a:r>
              <a:rPr lang="en-US" b="1" dirty="0"/>
              <a:t> =&gt; interesse for alle </a:t>
            </a:r>
            <a:r>
              <a:rPr lang="en-US" b="1" dirty="0" err="1"/>
              <a:t>farene</a:t>
            </a:r>
            <a:r>
              <a:rPr lang="en-US" b="1" dirty="0"/>
              <a:t>…</a:t>
            </a:r>
          </a:p>
          <a:p>
            <a:endParaRPr lang="en-US" b="1" dirty="0"/>
          </a:p>
          <a:p>
            <a:endParaRPr lang="en-US" dirty="0"/>
          </a:p>
          <a:p>
            <a:endParaRPr lang="en-US" dirty="0"/>
          </a:p>
          <a:p>
            <a:endParaRPr lang="en-US" dirty="0"/>
          </a:p>
          <a:p>
            <a:endParaRPr lang="en-US" dirty="0"/>
          </a:p>
          <a:p>
            <a:endParaRPr lang="en-US" dirty="0"/>
          </a:p>
          <a:p>
            <a:endParaRPr lang="nb-NO" dirty="0"/>
          </a:p>
        </p:txBody>
      </p:sp>
      <p:sp>
        <p:nvSpPr>
          <p:cNvPr id="4" name="Slide Number Placeholder 3"/>
          <p:cNvSpPr>
            <a:spLocks noGrp="1"/>
          </p:cNvSpPr>
          <p:nvPr>
            <p:ph type="sldNum" sz="quarter" idx="5"/>
          </p:nvPr>
        </p:nvSpPr>
        <p:spPr/>
        <p:txBody>
          <a:bodyPr/>
          <a:lstStyle/>
          <a:p>
            <a:fld id="{479B9F77-3956-4D7C-9BB6-843FBA0BDBD7}" type="slidenum">
              <a:rPr lang="nb-NO" smtClean="0"/>
              <a:t>2</a:t>
            </a:fld>
            <a:endParaRPr lang="nb-NO"/>
          </a:p>
        </p:txBody>
      </p:sp>
    </p:spTree>
    <p:extLst>
      <p:ext uri="{BB962C8B-B14F-4D97-AF65-F5344CB8AC3E}">
        <p14:creationId xmlns:p14="http://schemas.microsoft.com/office/powerpoint/2010/main" val="28298235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nb-NO"/>
          </a:p>
        </p:txBody>
      </p:sp>
      <p:sp>
        <p:nvSpPr>
          <p:cNvPr id="3" name="Notes Placeholder 2"/>
          <p:cNvSpPr>
            <a:spLocks noGrp="1"/>
          </p:cNvSpPr>
          <p:nvPr>
            <p:ph type="body" idx="1"/>
          </p:nvPr>
        </p:nvSpPr>
        <p:spPr/>
        <p:txBody>
          <a:bodyPr/>
          <a:lstStyle/>
          <a:p>
            <a:r>
              <a:rPr lang="nb-NO" dirty="0"/>
              <a:t>🟢 </a:t>
            </a:r>
            <a:r>
              <a:rPr lang="en-US" dirty="0" err="1"/>
              <a:t>Få</a:t>
            </a:r>
            <a:r>
              <a:rPr lang="en-US" dirty="0"/>
              <a:t> er </a:t>
            </a:r>
            <a:r>
              <a:rPr lang="en-US" dirty="0" err="1"/>
              <a:t>klar</a:t>
            </a:r>
            <a:r>
              <a:rPr lang="en-US" dirty="0"/>
              <a:t> over </a:t>
            </a:r>
            <a:r>
              <a:rPr lang="en-US" dirty="0" err="1"/>
              <a:t>hvor</a:t>
            </a:r>
            <a:r>
              <a:rPr lang="en-US" dirty="0"/>
              <a:t> </a:t>
            </a:r>
            <a:r>
              <a:rPr lang="en-US" dirty="0" err="1"/>
              <a:t>mye</a:t>
            </a:r>
            <a:r>
              <a:rPr lang="en-US" dirty="0"/>
              <a:t> vi "</a:t>
            </a:r>
            <a:r>
              <a:rPr lang="en-US" dirty="0" err="1"/>
              <a:t>overvåkes</a:t>
            </a:r>
            <a:r>
              <a:rPr lang="en-US" dirty="0"/>
              <a:t>"</a:t>
            </a:r>
          </a:p>
          <a:p>
            <a:r>
              <a:rPr lang="en-US" dirty="0"/>
              <a:t> - Tenk over </a:t>
            </a:r>
            <a:r>
              <a:rPr lang="en-US" dirty="0" err="1"/>
              <a:t>en</a:t>
            </a:r>
            <a:r>
              <a:rPr lang="en-US" dirty="0"/>
              <a:t> </a:t>
            </a:r>
            <a:r>
              <a:rPr lang="en-US" b="1" dirty="0" err="1"/>
              <a:t>facebook</a:t>
            </a:r>
            <a:r>
              <a:rPr lang="en-US" b="1" dirty="0"/>
              <a:t>-like </a:t>
            </a:r>
            <a:r>
              <a:rPr lang="en-US" b="1" dirty="0" err="1"/>
              <a:t>knapp</a:t>
            </a:r>
            <a:r>
              <a:rPr lang="en-US" b="1" dirty="0"/>
              <a:t>    - </a:t>
            </a:r>
            <a:r>
              <a:rPr lang="en-US" dirty="0"/>
              <a:t>vet alle </a:t>
            </a:r>
            <a:r>
              <a:rPr lang="en-US" dirty="0" err="1"/>
              <a:t>nett</a:t>
            </a:r>
            <a:r>
              <a:rPr lang="en-US" dirty="0"/>
              <a:t> sider vi er </a:t>
            </a:r>
            <a:r>
              <a:rPr lang="en-US" dirty="0" err="1"/>
              <a:t>på</a:t>
            </a:r>
            <a:r>
              <a:rPr lang="en-US" dirty="0"/>
              <a:t> </a:t>
            </a:r>
            <a:r>
              <a:rPr lang="en-US" dirty="0" err="1"/>
              <a:t>og</a:t>
            </a:r>
            <a:r>
              <a:rPr lang="en-US" dirty="0"/>
              <a:t> </a:t>
            </a:r>
            <a:r>
              <a:rPr lang="en-US" b="1" dirty="0" err="1"/>
              <a:t>hvordan</a:t>
            </a:r>
            <a:r>
              <a:rPr lang="en-US" b="1" dirty="0"/>
              <a:t> vi </a:t>
            </a:r>
            <a:r>
              <a:rPr lang="en-US" b="1" dirty="0" err="1"/>
              <a:t>oppfører</a:t>
            </a:r>
            <a:r>
              <a:rPr lang="en-US" b="1" dirty="0"/>
              <a:t> </a:t>
            </a:r>
            <a:r>
              <a:rPr lang="en-US" b="1" dirty="0" err="1"/>
              <a:t>oss</a:t>
            </a:r>
            <a:r>
              <a:rPr lang="en-US" b="1" dirty="0"/>
              <a:t> der</a:t>
            </a:r>
            <a:r>
              <a:rPr lang="en-US" dirty="0"/>
              <a:t>. Samme med Google/</a:t>
            </a:r>
            <a:r>
              <a:rPr lang="en-US" dirty="0" err="1"/>
              <a:t>Microsofts</a:t>
            </a:r>
            <a:r>
              <a:rPr lang="en-US" dirty="0"/>
              <a:t> </a:t>
            </a:r>
            <a:r>
              <a:rPr lang="en-US" dirty="0" err="1"/>
              <a:t>annonsesystem</a:t>
            </a:r>
            <a:endParaRPr lang="en-US" dirty="0"/>
          </a:p>
          <a:p>
            <a:r>
              <a:rPr lang="en-US" dirty="0"/>
              <a:t>	- </a:t>
            </a:r>
            <a:r>
              <a:rPr lang="en-US" b="1" dirty="0" err="1"/>
              <a:t>maskinell</a:t>
            </a:r>
            <a:r>
              <a:rPr lang="en-US" b="1" dirty="0"/>
              <a:t> </a:t>
            </a:r>
            <a:r>
              <a:rPr lang="en-US" b="1" dirty="0" err="1"/>
              <a:t>prosessering</a:t>
            </a:r>
            <a:r>
              <a:rPr lang="en-US" b="1" dirty="0"/>
              <a:t>/ AI</a:t>
            </a:r>
            <a:r>
              <a:rPr lang="en-US" dirty="0"/>
              <a:t>  - Facebook </a:t>
            </a:r>
            <a:r>
              <a:rPr lang="en-US" dirty="0" err="1"/>
              <a:t>kan</a:t>
            </a:r>
            <a:r>
              <a:rPr lang="en-US" dirty="0"/>
              <a:t> </a:t>
            </a:r>
            <a:r>
              <a:rPr lang="en-US" dirty="0" err="1"/>
              <a:t>potensielt</a:t>
            </a:r>
            <a:r>
              <a:rPr lang="en-US" dirty="0"/>
              <a:t> </a:t>
            </a:r>
            <a:r>
              <a:rPr lang="en-US" dirty="0" err="1"/>
              <a:t>fange</a:t>
            </a:r>
            <a:r>
              <a:rPr lang="en-US" dirty="0"/>
              <a:t> </a:t>
            </a:r>
            <a:r>
              <a:rPr lang="en-US" dirty="0" err="1"/>
              <a:t>opp</a:t>
            </a:r>
            <a:r>
              <a:rPr lang="en-US" dirty="0"/>
              <a:t> at vi </a:t>
            </a:r>
            <a:r>
              <a:rPr lang="en-US" dirty="0" err="1"/>
              <a:t>hamrer</a:t>
            </a:r>
            <a:r>
              <a:rPr lang="en-US" dirty="0"/>
              <a:t> </a:t>
            </a:r>
            <a:r>
              <a:rPr lang="en-US" dirty="0" err="1"/>
              <a:t>opp</a:t>
            </a:r>
            <a:r>
              <a:rPr lang="en-US" dirty="0"/>
              <a:t> </a:t>
            </a:r>
            <a:r>
              <a:rPr lang="en-US" dirty="0" err="1"/>
              <a:t>litt</a:t>
            </a:r>
            <a:r>
              <a:rPr lang="en-US" dirty="0"/>
              <a:t> </a:t>
            </a:r>
            <a:r>
              <a:rPr lang="en-US" dirty="0" err="1"/>
              <a:t>hardere</a:t>
            </a:r>
            <a:r>
              <a:rPr lang="en-US" dirty="0"/>
              <a:t> </a:t>
            </a:r>
            <a:r>
              <a:rPr lang="en-US" dirty="0" err="1"/>
              <a:t>på</a:t>
            </a:r>
            <a:r>
              <a:rPr lang="en-US" dirty="0"/>
              <a:t> </a:t>
            </a:r>
            <a:r>
              <a:rPr lang="en-US" dirty="0" err="1"/>
              <a:t>tastaturert</a:t>
            </a:r>
            <a:r>
              <a:rPr lang="en-US" dirty="0"/>
              <a:t> ( </a:t>
            </a:r>
            <a:r>
              <a:rPr lang="en-US" dirty="0" err="1"/>
              <a:t>annen</a:t>
            </a:r>
            <a:r>
              <a:rPr lang="en-US" dirty="0"/>
              <a:t> </a:t>
            </a:r>
            <a:r>
              <a:rPr lang="en-US" dirty="0" err="1"/>
              <a:t>nettside</a:t>
            </a:r>
            <a:r>
              <a:rPr lang="en-US" dirty="0"/>
              <a:t>) </a:t>
            </a:r>
            <a:r>
              <a:rPr lang="en-US" dirty="0" err="1"/>
              <a:t>dagen</a:t>
            </a:r>
            <a:r>
              <a:rPr lang="en-US" dirty="0"/>
              <a:t> </a:t>
            </a:r>
            <a:r>
              <a:rPr lang="en-US" dirty="0" err="1"/>
              <a:t>etter</a:t>
            </a:r>
            <a:r>
              <a:rPr lang="en-US" dirty="0"/>
              <a:t> et </a:t>
            </a:r>
            <a:r>
              <a:rPr lang="en-US" dirty="0" err="1"/>
              <a:t>valg</a:t>
            </a:r>
            <a:r>
              <a:rPr lang="en-US" dirty="0"/>
              <a:t>, </a:t>
            </a:r>
            <a:r>
              <a:rPr lang="en-US" dirty="0" err="1"/>
              <a:t>og</a:t>
            </a:r>
            <a:r>
              <a:rPr lang="en-US" dirty="0"/>
              <a:t> </a:t>
            </a:r>
            <a:r>
              <a:rPr lang="en-US" dirty="0" err="1"/>
              <a:t>derfor</a:t>
            </a:r>
            <a:r>
              <a:rPr lang="en-US" dirty="0"/>
              <a:t> </a:t>
            </a:r>
            <a:r>
              <a:rPr lang="en-US" dirty="0" err="1"/>
              <a:t>profilere</a:t>
            </a:r>
            <a:r>
              <a:rPr lang="en-US" dirty="0"/>
              <a:t> </a:t>
            </a:r>
            <a:r>
              <a:rPr lang="en-US" dirty="0" err="1"/>
              <a:t>osstil</a:t>
            </a:r>
            <a:r>
              <a:rPr lang="en-US" dirty="0"/>
              <a:t> den </a:t>
            </a:r>
            <a:r>
              <a:rPr lang="en-US" dirty="0" err="1"/>
              <a:t>andre</a:t>
            </a:r>
            <a:r>
              <a:rPr lang="en-US" dirty="0"/>
              <a:t> "</a:t>
            </a:r>
            <a:r>
              <a:rPr lang="en-US" dirty="0" err="1"/>
              <a:t>fløyen</a:t>
            </a:r>
            <a:r>
              <a:rPr lang="en-US" dirty="0"/>
              <a:t>"</a:t>
            </a:r>
          </a:p>
          <a:p>
            <a:pPr marL="171450" indent="-171450">
              <a:buFontTx/>
              <a:buChar char="-"/>
            </a:pPr>
            <a:r>
              <a:rPr lang="nb-NO" dirty="0"/>
              <a:t>Tenk på </a:t>
            </a:r>
            <a:r>
              <a:rPr lang="nb-NO" b="1" dirty="0"/>
              <a:t>alt vi "deler" med KI-agentene  </a:t>
            </a:r>
            <a:r>
              <a:rPr lang="nb-NO" dirty="0"/>
              <a:t>- de vet alt om oss</a:t>
            </a:r>
          </a:p>
          <a:p>
            <a:pPr marL="171450" indent="-171450">
              <a:buFontTx/>
              <a:buChar char="-"/>
            </a:pPr>
            <a:r>
              <a:rPr lang="nb-NO" dirty="0"/>
              <a:t>Tenk på hva </a:t>
            </a:r>
            <a:r>
              <a:rPr lang="nb-NO" b="1" dirty="0"/>
              <a:t>stemmestyrt smartutstyr potensielt kan samle</a:t>
            </a:r>
            <a:r>
              <a:rPr lang="nb-NO" dirty="0"/>
              <a:t>..</a:t>
            </a:r>
          </a:p>
          <a:p>
            <a:endParaRPr lang="nb-NO" dirty="0"/>
          </a:p>
          <a:p>
            <a:endParaRPr lang="nb-NO" dirty="0"/>
          </a:p>
          <a:p>
            <a:r>
              <a:rPr lang="nb-NO" dirty="0"/>
              <a:t>🟢Det er </a:t>
            </a:r>
            <a:r>
              <a:rPr lang="nb-NO" b="1" dirty="0"/>
              <a:t>umulig å slette informasjonen igjen når den først er delt</a:t>
            </a:r>
            <a:r>
              <a:rPr lang="nb-NO" dirty="0"/>
              <a:t>– vi sletter bare "vår kontroll over den"</a:t>
            </a:r>
          </a:p>
          <a:p>
            <a:r>
              <a:rPr lang="nb-NO" dirty="0"/>
              <a:t>	- </a:t>
            </a:r>
            <a:r>
              <a:rPr lang="nb-NO" dirty="0" err="1"/>
              <a:t>Jfr</a:t>
            </a:r>
            <a:r>
              <a:rPr lang="nb-NO" dirty="0"/>
              <a:t> Facebook Messenger  og </a:t>
            </a:r>
            <a:r>
              <a:rPr lang="nb-NO" dirty="0" err="1"/>
              <a:t>SnapChat</a:t>
            </a:r>
            <a:endParaRPr lang="nb-NO" dirty="0"/>
          </a:p>
          <a:p>
            <a:endParaRPr lang="nb-NO" dirty="0"/>
          </a:p>
          <a:p>
            <a:r>
              <a:rPr lang="nb-NO" dirty="0"/>
              <a:t>🟢 </a:t>
            </a:r>
            <a:r>
              <a:rPr lang="nb-NO" b="1" dirty="0"/>
              <a:t>Det mest pussige er at vi alle til en viss grad vet det, men vi later som ingen ting…</a:t>
            </a:r>
          </a:p>
          <a:p>
            <a:endParaRPr lang="nb-NO" dirty="0"/>
          </a:p>
          <a:p>
            <a:endParaRPr lang="nb-NO" dirty="0"/>
          </a:p>
          <a:p>
            <a:r>
              <a:rPr lang="nb-NO" dirty="0"/>
              <a:t>🟢</a:t>
            </a:r>
            <a:r>
              <a:rPr lang="nb-NO" b="1" dirty="0"/>
              <a:t>Profilering</a:t>
            </a:r>
          </a:p>
          <a:p>
            <a:pPr marL="171450" indent="-171450">
              <a:buFontTx/>
              <a:buChar char="-"/>
            </a:pPr>
            <a:r>
              <a:rPr lang="nb-NO" b="0" dirty="0"/>
              <a:t>Bruke </a:t>
            </a:r>
            <a:r>
              <a:rPr lang="nb-NO" b="0" dirty="0" err="1"/>
              <a:t>innsmalet</a:t>
            </a:r>
            <a:r>
              <a:rPr lang="nb-NO" b="0" dirty="0"/>
              <a:t> data til å indirekte finne ut ting om deg(f.eks. seksuell legning, politisk ståsted, holdninger, verdier, potensielle sykdommer </a:t>
            </a:r>
            <a:r>
              <a:rPr lang="nb-NO" b="0" dirty="0" err="1"/>
              <a:t>osv</a:t>
            </a:r>
            <a:r>
              <a:rPr lang="nb-NO" b="0" dirty="0"/>
              <a:t>)</a:t>
            </a:r>
          </a:p>
          <a:p>
            <a:pPr marL="171450" indent="-171450">
              <a:buFontTx/>
              <a:buChar char="-"/>
            </a:pPr>
            <a:r>
              <a:rPr lang="nb-NO" dirty="0"/>
              <a:t>Tjenestene får et stadig større </a:t>
            </a:r>
            <a:r>
              <a:rPr lang="nb-NO" b="1" dirty="0"/>
              <a:t>sugerør inn i våre private data </a:t>
            </a:r>
            <a:r>
              <a:rPr lang="nb-NO" dirty="0"/>
              <a:t>(</a:t>
            </a:r>
            <a:r>
              <a:rPr lang="nb-NO" b="1" dirty="0"/>
              <a:t>med vår tillatelse </a:t>
            </a:r>
            <a:r>
              <a:rPr lang="nb-NO" dirty="0"/>
              <a:t>fordi det er kule tjenester) – nå nylig at </a:t>
            </a:r>
            <a:r>
              <a:rPr lang="nb-NO" b="1" dirty="0"/>
              <a:t>Facebook skanner kamerarullen for "delingsvennlige bilder" </a:t>
            </a:r>
            <a:r>
              <a:rPr lang="nb-NO" dirty="0"/>
              <a:t>og foreslår for oss.   </a:t>
            </a:r>
            <a:r>
              <a:rPr lang="nb-NO" b="1" dirty="0"/>
              <a:t>Grensen flyttes hele tiden</a:t>
            </a:r>
            <a:r>
              <a:rPr lang="nb-NO" dirty="0"/>
              <a:t>!</a:t>
            </a:r>
          </a:p>
          <a:p>
            <a:endParaRPr lang="nb-NO" dirty="0"/>
          </a:p>
          <a:p>
            <a:endParaRPr lang="nb-NO" dirty="0"/>
          </a:p>
          <a:p>
            <a:r>
              <a:rPr lang="nb-NO" dirty="0"/>
              <a:t>🟢</a:t>
            </a:r>
            <a:r>
              <a:rPr lang="nb-NO" b="1" dirty="0"/>
              <a:t>Bruksområder når man kjenner personen og dens </a:t>
            </a:r>
            <a:r>
              <a:rPr lang="nb-NO" b="1" u="sng" dirty="0"/>
              <a:t>svakheter  </a:t>
            </a:r>
            <a:r>
              <a:rPr lang="nb-NO" b="1" dirty="0"/>
              <a:t>(ikke bare bedrifter):</a:t>
            </a:r>
          </a:p>
          <a:p>
            <a:pPr marL="171450" indent="-171450">
              <a:buFontTx/>
              <a:buChar char="-"/>
            </a:pPr>
            <a:r>
              <a:rPr lang="nb-NO" dirty="0"/>
              <a:t>Få deg til å </a:t>
            </a:r>
            <a:r>
              <a:rPr lang="nb-NO" b="1" dirty="0"/>
              <a:t>kjøpe ting</a:t>
            </a:r>
          </a:p>
          <a:p>
            <a:pPr marL="171450" indent="-171450">
              <a:buFontTx/>
              <a:buChar char="-"/>
            </a:pPr>
            <a:r>
              <a:rPr lang="nb-NO" dirty="0"/>
              <a:t>Få deg til å </a:t>
            </a:r>
            <a:r>
              <a:rPr lang="nb-NO" b="1" dirty="0"/>
              <a:t>mene ting (påvirkning)</a:t>
            </a:r>
          </a:p>
          <a:p>
            <a:r>
              <a:rPr lang="nb-NO" dirty="0"/>
              <a:t>- </a:t>
            </a:r>
            <a:r>
              <a:rPr lang="nb-NO" b="1" dirty="0"/>
              <a:t>Avgjøre ting basert på egenskaper om deg </a:t>
            </a:r>
            <a:r>
              <a:rPr lang="nb-NO" dirty="0"/>
              <a:t>(forsikring, visum </a:t>
            </a:r>
            <a:r>
              <a:rPr lang="nb-NO" dirty="0" err="1"/>
              <a:t>osv</a:t>
            </a:r>
            <a:r>
              <a:rPr lang="nb-NO" dirty="0"/>
              <a:t>) - Se f.eks. på USA der </a:t>
            </a:r>
            <a:r>
              <a:rPr lang="nb-NO" dirty="0" err="1"/>
              <a:t>autoamtiske</a:t>
            </a:r>
            <a:r>
              <a:rPr lang="nb-NO" dirty="0"/>
              <a:t> beslutninger av søkerens sosiale medier nå avgjør visum</a:t>
            </a:r>
          </a:p>
          <a:p>
            <a:pPr marL="171450" indent="-171450">
              <a:buFontTx/>
              <a:buChar char="-"/>
            </a:pPr>
            <a:r>
              <a:rPr lang="nb-NO" b="1" dirty="0"/>
              <a:t>Utpressing</a:t>
            </a:r>
          </a:p>
          <a:p>
            <a:pPr marL="171450" indent="-171450">
              <a:buFontTx/>
              <a:buChar char="-"/>
            </a:pPr>
            <a:r>
              <a:rPr lang="nb-NO" b="1" dirty="0"/>
              <a:t>Svindel </a:t>
            </a:r>
          </a:p>
          <a:p>
            <a:pPr marL="171450" indent="-171450">
              <a:buFontTx/>
              <a:buChar char="-"/>
            </a:pPr>
            <a:endParaRPr lang="nb-NO" b="1" dirty="0"/>
          </a:p>
          <a:p>
            <a:pPr marL="171450" indent="-171450">
              <a:buFontTx/>
              <a:buChar char="-"/>
            </a:pPr>
            <a:endParaRPr lang="nb-NO" b="1" dirty="0"/>
          </a:p>
          <a:p>
            <a:r>
              <a:rPr lang="nb-NO" b="1" dirty="0"/>
              <a:t>Enorme datamengder:</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u="none" strike="noStrike" kern="1200" dirty="0">
                <a:solidFill>
                  <a:schemeClr val="tx1"/>
                </a:solidFill>
                <a:effectLst/>
                <a:latin typeface="+mn-lt"/>
                <a:ea typeface="+mn-ea"/>
                <a:cs typeface="+mn-cs"/>
              </a:rPr>
              <a:t>- </a:t>
            </a:r>
            <a:r>
              <a:rPr lang="nb-NO" dirty="0"/>
              <a:t>🟢 </a:t>
            </a:r>
            <a:r>
              <a:rPr lang="nb-NO" sz="1200" b="1" i="0" u="none" strike="noStrike" kern="1200" dirty="0">
                <a:solidFill>
                  <a:schemeClr val="tx1"/>
                </a:solidFill>
                <a:effectLst/>
                <a:latin typeface="+mn-lt"/>
                <a:ea typeface="+mn-ea"/>
                <a:cs typeface="+mn-cs"/>
              </a:rPr>
              <a:t>i dag produserer vi mer data på 2 dager enn vi har gjort fra tidenes morgen til 2003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u="none" strike="noStrike" kern="1200" dirty="0">
                <a:solidFill>
                  <a:schemeClr val="tx1"/>
                </a:solidFill>
                <a:effectLst/>
                <a:latin typeface="+mn-lt"/>
                <a:ea typeface="+mn-ea"/>
                <a:cs typeface="+mn-cs"/>
              </a:rPr>
              <a:t>- </a:t>
            </a:r>
            <a:r>
              <a:rPr lang="nb-NO" dirty="0"/>
              <a:t>🔴</a:t>
            </a:r>
            <a:r>
              <a:rPr lang="nb-NO" sz="1200" b="0" i="0" u="none" strike="noStrike" kern="1200" dirty="0">
                <a:solidFill>
                  <a:schemeClr val="tx1"/>
                </a:solidFill>
                <a:effectLst/>
                <a:latin typeface="+mn-lt"/>
                <a:ea typeface="+mn-ea"/>
                <a:cs typeface="+mn-cs"/>
              </a:rPr>
              <a:t>Og vi </a:t>
            </a:r>
            <a:r>
              <a:rPr lang="nb-NO" sz="1200" b="1" i="0" u="none" strike="noStrike" kern="1200" dirty="0">
                <a:solidFill>
                  <a:schemeClr val="tx1"/>
                </a:solidFill>
                <a:effectLst/>
                <a:latin typeface="+mn-lt"/>
                <a:ea typeface="+mn-ea"/>
                <a:cs typeface="+mn-cs"/>
              </a:rPr>
              <a:t>deler så mye frivillig uten å forstå konsekvensene</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u="none" strike="noStrike" kern="1200" dirty="0">
                <a:solidFill>
                  <a:schemeClr val="tx1"/>
                </a:solidFill>
                <a:effectLst/>
                <a:latin typeface="+mn-lt"/>
                <a:ea typeface="+mn-ea"/>
                <a:cs typeface="+mn-cs"/>
              </a:rPr>
              <a:t>	- </a:t>
            </a:r>
            <a:r>
              <a:rPr lang="nb-NO" sz="1200" b="1" i="0" u="none" strike="noStrike" kern="1200" dirty="0" err="1">
                <a:solidFill>
                  <a:schemeClr val="tx1"/>
                </a:solidFill>
                <a:effectLst/>
                <a:latin typeface="+mn-lt"/>
                <a:ea typeface="+mn-ea"/>
                <a:cs typeface="+mn-cs"/>
              </a:rPr>
              <a:t>Jfr</a:t>
            </a:r>
            <a:r>
              <a:rPr lang="nb-NO" sz="1200" b="1" i="0" u="none" strike="noStrike" kern="1200" dirty="0">
                <a:solidFill>
                  <a:schemeClr val="tx1"/>
                </a:solidFill>
                <a:effectLst/>
                <a:latin typeface="+mn-lt"/>
                <a:ea typeface="+mn-ea"/>
                <a:cs typeface="+mn-cs"/>
              </a:rPr>
              <a:t> DNA-tester for vårt opphav…</a:t>
            </a:r>
            <a:endParaRPr lang="en-US" b="1" dirty="0"/>
          </a:p>
          <a:p>
            <a:pPr marL="0" indent="0">
              <a:buFontTx/>
              <a:buNone/>
            </a:pPr>
            <a:endParaRPr lang="nb-NO" dirty="0"/>
          </a:p>
          <a:p>
            <a:r>
              <a:rPr lang="nb-NO" dirty="0"/>
              <a:t>Selv </a:t>
            </a:r>
            <a:r>
              <a:rPr lang="nb-NO" b="1" dirty="0"/>
              <a:t>personvernlovene som skulle fikse dette for oss, har i stor grad motsatt effekt</a:t>
            </a:r>
            <a:r>
              <a:rPr lang="nb-NO" dirty="0"/>
              <a:t>, vi godkjenner å dele data uten å lese…</a:t>
            </a:r>
          </a:p>
          <a:p>
            <a:r>
              <a:rPr lang="nb-NO" dirty="0"/>
              <a:t>	Da blir det </a:t>
            </a:r>
            <a:r>
              <a:rPr lang="nb-NO" b="1" dirty="0"/>
              <a:t>brått juridisk lov for selskapene</a:t>
            </a:r>
            <a:r>
              <a:rPr lang="nb-NO" dirty="0"/>
              <a:t>..</a:t>
            </a:r>
          </a:p>
          <a:p>
            <a:pPr marL="0" indent="0">
              <a:buFontTx/>
              <a:buNone/>
            </a:pPr>
            <a:endParaRPr lang="nb-NO" dirty="0"/>
          </a:p>
          <a:p>
            <a:pPr marL="171450" indent="-171450">
              <a:buFontTx/>
              <a:buChar char="-"/>
            </a:pPr>
            <a:endParaRPr lang="nb-NO" dirty="0"/>
          </a:p>
          <a:p>
            <a:pPr marL="171450" indent="-171450">
              <a:buFontTx/>
              <a:buChar char="-"/>
            </a:pPr>
            <a:r>
              <a:rPr lang="nb-NO" dirty="0"/>
              <a:t>🔴</a:t>
            </a:r>
            <a:r>
              <a:rPr lang="nb-NO" b="1" dirty="0"/>
              <a:t>Vi er veldig bortskjemt i Norge, der (vi tror ) alle vil oss godt.</a:t>
            </a:r>
          </a:p>
          <a:p>
            <a:endParaRPr lang="nb-NO" dirty="0"/>
          </a:p>
          <a:p>
            <a:r>
              <a:rPr lang="nb-NO" dirty="0"/>
              <a:t>	</a:t>
            </a:r>
          </a:p>
          <a:p>
            <a:endParaRPr lang="nb-NO" dirty="0"/>
          </a:p>
        </p:txBody>
      </p:sp>
      <p:sp>
        <p:nvSpPr>
          <p:cNvPr id="4" name="Slide Number Placeholder 3"/>
          <p:cNvSpPr>
            <a:spLocks noGrp="1"/>
          </p:cNvSpPr>
          <p:nvPr>
            <p:ph type="sldNum" sz="quarter" idx="5"/>
          </p:nvPr>
        </p:nvSpPr>
        <p:spPr/>
        <p:txBody>
          <a:bodyPr/>
          <a:lstStyle/>
          <a:p>
            <a:fld id="{479B9F77-3956-4D7C-9BB6-843FBA0BDBD7}" type="slidenum">
              <a:rPr lang="nb-NO" smtClean="0"/>
              <a:t>20</a:t>
            </a:fld>
            <a:endParaRPr lang="nb-NO"/>
          </a:p>
        </p:txBody>
      </p:sp>
    </p:spTree>
    <p:extLst>
      <p:ext uri="{BB962C8B-B14F-4D97-AF65-F5344CB8AC3E}">
        <p14:creationId xmlns:p14="http://schemas.microsoft.com/office/powerpoint/2010/main" val="26400661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b="1" dirty="0"/>
          </a:p>
          <a:p>
            <a:r>
              <a:rPr lang="nb-NO" b="1" dirty="0"/>
              <a:t>50 min</a:t>
            </a:r>
          </a:p>
          <a:p>
            <a:endParaRPr lang="nb-NO" dirty="0"/>
          </a:p>
          <a:p>
            <a:r>
              <a:rPr lang="nb-NO" dirty="0"/>
              <a:t>🟢Vi har havnet i en situasjon der </a:t>
            </a:r>
            <a:r>
              <a:rPr lang="nb-NO" b="1" dirty="0"/>
              <a:t>brukere forventer at ting skal være </a:t>
            </a:r>
            <a:r>
              <a:rPr lang="nb-NO" b="1" u="sng" dirty="0"/>
              <a:t>gratis</a:t>
            </a:r>
            <a:r>
              <a:rPr lang="nb-NO" dirty="0"/>
              <a:t>, ellers går de til konkurrenter</a:t>
            </a:r>
          </a:p>
          <a:p>
            <a:r>
              <a:rPr lang="nb-NO" dirty="0"/>
              <a:t>	- 🟢</a:t>
            </a:r>
            <a:r>
              <a:rPr lang="nb-NO" b="1" dirty="0"/>
              <a:t>Eneste måte å da få penger er å utnytte data de samler</a:t>
            </a:r>
            <a:r>
              <a:rPr lang="nb-NO" dirty="0"/>
              <a:t>.</a:t>
            </a:r>
          </a:p>
          <a:p>
            <a:r>
              <a:rPr lang="nb-NO" dirty="0"/>
              <a:t>	- 🟢</a:t>
            </a:r>
            <a:r>
              <a:rPr lang="nb-NO" b="1" dirty="0"/>
              <a:t>Eneste måte å tjene </a:t>
            </a:r>
            <a:r>
              <a:rPr lang="nb-NO" b="1" u="sng" dirty="0"/>
              <a:t>mer</a:t>
            </a:r>
            <a:r>
              <a:rPr lang="nb-NO" b="1" dirty="0"/>
              <a:t> penger er å stadig gjøre det på en mer kynisk måte</a:t>
            </a:r>
          </a:p>
          <a:p>
            <a:endParaRPr lang="nb-NO" dirty="0"/>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a:t>
            </a:r>
            <a:r>
              <a:rPr lang="nb-NO" b="1" dirty="0"/>
              <a:t>Kostnadene de skal dekke er enorme</a:t>
            </a:r>
            <a:r>
              <a:rPr lang="nb-NO" dirty="0"/>
              <a:t>.</a:t>
            </a:r>
            <a:r>
              <a:rPr lang="nb-NO" sz="1200" kern="1200" dirty="0">
                <a:solidFill>
                  <a:schemeClr val="tx1"/>
                </a:solidFill>
                <a:effectLst/>
                <a:latin typeface="+mn-lt"/>
                <a:ea typeface="+mn-ea"/>
                <a:cs typeface="+mn-cs"/>
              </a:rPr>
              <a:t>– f.eks. bare datasentre til KI vil kreve 500 milliarder dollar innen 2030, noe som krever opp mot </a:t>
            </a:r>
            <a:r>
              <a:rPr lang="nb-NO" sz="1200" b="1" kern="1200" dirty="0">
                <a:solidFill>
                  <a:schemeClr val="tx1"/>
                </a:solidFill>
                <a:effectLst/>
                <a:latin typeface="+mn-lt"/>
                <a:ea typeface="+mn-ea"/>
                <a:cs typeface="+mn-cs"/>
              </a:rPr>
              <a:t>2 billiarder dollar i inntekter</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OpenAI</a:t>
            </a:r>
            <a:r>
              <a:rPr lang="nb-NO" sz="1200" kern="1200" dirty="0">
                <a:solidFill>
                  <a:schemeClr val="tx1"/>
                </a:solidFill>
                <a:effectLst/>
                <a:latin typeface="+mn-lt"/>
                <a:ea typeface="+mn-ea"/>
                <a:cs typeface="+mn-cs"/>
              </a:rPr>
              <a:t> antar de først går i puss i 2029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 </a:t>
            </a:r>
            <a:r>
              <a:rPr lang="nb-NO" sz="1200" kern="1200" dirty="0">
                <a:solidFill>
                  <a:schemeClr val="tx1"/>
                </a:solidFill>
                <a:effectLst/>
                <a:latin typeface="+mn-lt"/>
                <a:ea typeface="+mn-ea"/>
                <a:cs typeface="+mn-cs"/>
              </a:rPr>
              <a:t>når brukere får en «gratis» tjeneste, forventer de at den skal være gratis for alltid– andre muligheter blir funnet av selskapene, og brukerne aksepterer</a:t>
            </a:r>
          </a:p>
          <a:p>
            <a:endParaRPr lang="nb-NO" dirty="0"/>
          </a:p>
          <a:p>
            <a:r>
              <a:rPr lang="nb-NO" dirty="0"/>
              <a:t>🔴</a:t>
            </a:r>
            <a:r>
              <a:rPr lang="nb-NO" b="1" dirty="0"/>
              <a:t>Selv med betaling vil sleipere forretningsmodeller modeller fremstå som bedre kjøp/</a:t>
            </a:r>
            <a:r>
              <a:rPr lang="nb-NO" b="1" dirty="0" err="1"/>
              <a:t>deals</a:t>
            </a:r>
            <a:r>
              <a:rPr lang="nb-NO" b="1" dirty="0"/>
              <a:t>. </a:t>
            </a:r>
          </a:p>
          <a:p>
            <a:endParaRPr lang="nb-NO" dirty="0"/>
          </a:p>
        </p:txBody>
      </p:sp>
      <p:sp>
        <p:nvSpPr>
          <p:cNvPr id="4" name="Slide Number Placeholder 3"/>
          <p:cNvSpPr>
            <a:spLocks noGrp="1"/>
          </p:cNvSpPr>
          <p:nvPr>
            <p:ph type="sldNum" sz="quarter" idx="5"/>
          </p:nvPr>
        </p:nvSpPr>
        <p:spPr/>
        <p:txBody>
          <a:bodyPr/>
          <a:lstStyle/>
          <a:p>
            <a:fld id="{479B9F77-3956-4D7C-9BB6-843FBA0BDBD7}" type="slidenum">
              <a:rPr lang="nb-NO" smtClean="0"/>
              <a:t>21</a:t>
            </a:fld>
            <a:endParaRPr lang="nb-NO"/>
          </a:p>
        </p:txBody>
      </p:sp>
    </p:spTree>
    <p:extLst>
      <p:ext uri="{BB962C8B-B14F-4D97-AF65-F5344CB8AC3E}">
        <p14:creationId xmlns:p14="http://schemas.microsoft.com/office/powerpoint/2010/main" val="36329715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103E8-C3E0-18B4-B2E1-04AE5DC5C2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6B014A-E49B-DE50-DAEB-FE346B42F5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D9459A-BFD3-4D63-0C68-77639A513FDE}"/>
              </a:ext>
            </a:extLst>
          </p:cNvPr>
          <p:cNvSpPr>
            <a:spLocks noGrp="1"/>
          </p:cNvSpPr>
          <p:nvPr>
            <p:ph type="body" idx="1"/>
          </p:nvPr>
        </p:nvSpPr>
        <p:spPr/>
        <p:txBody>
          <a:bodyPr/>
          <a:lstStyle/>
          <a:p>
            <a:endParaRPr lang="en-US" dirty="0"/>
          </a:p>
          <a:p>
            <a:r>
              <a:rPr lang="en-US" b="1" dirty="0"/>
              <a:t>55 min</a:t>
            </a:r>
          </a:p>
          <a:p>
            <a:endParaRPr lang="en-US" dirty="0"/>
          </a:p>
          <a:p>
            <a:r>
              <a:rPr lang="nb-NO" dirty="0"/>
              <a:t>🟢 </a:t>
            </a:r>
            <a:r>
              <a:rPr lang="en-US" dirty="0"/>
              <a:t>Meg </a:t>
            </a:r>
            <a:r>
              <a:rPr lang="en-US" dirty="0" err="1"/>
              <a:t>og</a:t>
            </a:r>
            <a:r>
              <a:rPr lang="en-US" dirty="0"/>
              <a:t> </a:t>
            </a:r>
            <a:r>
              <a:rPr lang="en-US" dirty="0" err="1"/>
              <a:t>samfunnet</a:t>
            </a:r>
            <a:r>
              <a:rPr lang="en-US" dirty="0"/>
              <a:t>… Det </a:t>
            </a:r>
            <a:r>
              <a:rPr lang="en-US" dirty="0" err="1"/>
              <a:t>meste</a:t>
            </a:r>
            <a:r>
              <a:rPr lang="en-US" dirty="0"/>
              <a:t> vi </a:t>
            </a:r>
            <a:r>
              <a:rPr lang="en-US" dirty="0" err="1"/>
              <a:t>har</a:t>
            </a:r>
            <a:r>
              <a:rPr lang="en-US" dirty="0"/>
              <a:t> </a:t>
            </a:r>
            <a:r>
              <a:rPr lang="en-US" dirty="0" err="1"/>
              <a:t>nevnt</a:t>
            </a:r>
            <a:r>
              <a:rPr lang="en-US" dirty="0"/>
              <a:t> </a:t>
            </a:r>
            <a:r>
              <a:rPr lang="en-US" dirty="0" err="1"/>
              <a:t>til</a:t>
            </a:r>
            <a:r>
              <a:rPr lang="en-US" dirty="0"/>
              <a:t> </a:t>
            </a:r>
            <a:r>
              <a:rPr lang="en-US" dirty="0" err="1"/>
              <a:t>nå</a:t>
            </a:r>
            <a:r>
              <a:rPr lang="en-US" dirty="0"/>
              <a:t> er </a:t>
            </a:r>
            <a:r>
              <a:rPr lang="en-US" b="1" dirty="0" err="1"/>
              <a:t>personlige</a:t>
            </a:r>
            <a:r>
              <a:rPr lang="en-US" b="1" dirty="0"/>
              <a:t> </a:t>
            </a:r>
            <a:r>
              <a:rPr lang="en-US" b="1" dirty="0" err="1"/>
              <a:t>ulemper</a:t>
            </a:r>
            <a:endParaRPr lang="en-US" b="1" dirty="0"/>
          </a:p>
          <a:p>
            <a:endParaRPr lang="en-US" dirty="0"/>
          </a:p>
          <a:p>
            <a:r>
              <a:rPr lang="nb-NO" dirty="0"/>
              <a:t>🟢</a:t>
            </a:r>
            <a:r>
              <a:rPr lang="en-US" dirty="0"/>
              <a:t>Det </a:t>
            </a:r>
            <a:r>
              <a:rPr lang="en-US" b="1" dirty="0" err="1"/>
              <a:t>som</a:t>
            </a:r>
            <a:r>
              <a:rPr lang="en-US" b="1" dirty="0"/>
              <a:t> </a:t>
            </a:r>
            <a:r>
              <a:rPr lang="en-US" b="1" dirty="0" err="1"/>
              <a:t>ikke</a:t>
            </a:r>
            <a:r>
              <a:rPr lang="en-US" b="1" dirty="0"/>
              <a:t> er </a:t>
            </a:r>
            <a:r>
              <a:rPr lang="en-US" b="1" dirty="0" err="1"/>
              <a:t>direkte</a:t>
            </a:r>
            <a:r>
              <a:rPr lang="en-US" b="1" dirty="0"/>
              <a:t> </a:t>
            </a:r>
            <a:r>
              <a:rPr lang="en-US" b="1" dirty="0" err="1"/>
              <a:t>farlig</a:t>
            </a:r>
            <a:r>
              <a:rPr lang="en-US" b="1" dirty="0"/>
              <a:t> for </a:t>
            </a:r>
            <a:r>
              <a:rPr lang="en-US" b="1" dirty="0" err="1"/>
              <a:t>hver</a:t>
            </a:r>
            <a:r>
              <a:rPr lang="en-US" b="1" dirty="0"/>
              <a:t> </a:t>
            </a:r>
            <a:r>
              <a:rPr lang="en-US" b="1" dirty="0" err="1"/>
              <a:t>og</a:t>
            </a:r>
            <a:r>
              <a:rPr lang="en-US" b="1" dirty="0"/>
              <a:t> </a:t>
            </a:r>
            <a:r>
              <a:rPr lang="en-US" b="1" dirty="0" err="1"/>
              <a:t>en</a:t>
            </a:r>
            <a:r>
              <a:rPr lang="en-US" b="1" dirty="0"/>
              <a:t> av </a:t>
            </a:r>
            <a:r>
              <a:rPr lang="en-US" b="1" dirty="0" err="1"/>
              <a:t>oss</a:t>
            </a:r>
            <a:r>
              <a:rPr lang="en-US" b="1" dirty="0"/>
              <a:t>, </a:t>
            </a:r>
            <a:r>
              <a:rPr lang="en-US" b="1" dirty="0" err="1"/>
              <a:t>bryr</a:t>
            </a:r>
            <a:r>
              <a:rPr lang="en-US" b="1" dirty="0"/>
              <a:t> vi </a:t>
            </a:r>
            <a:r>
              <a:rPr lang="en-US" b="1" dirty="0" err="1"/>
              <a:t>oss</a:t>
            </a:r>
            <a:r>
              <a:rPr lang="en-US" b="1" dirty="0"/>
              <a:t> lite </a:t>
            </a:r>
            <a:r>
              <a:rPr lang="en-US" b="1" dirty="0" err="1"/>
              <a:t>om</a:t>
            </a:r>
            <a:r>
              <a:rPr lang="en-US" dirty="0" err="1"/>
              <a:t>.</a:t>
            </a:r>
            <a:r>
              <a:rPr lang="en-US" dirty="0"/>
              <a:t> </a:t>
            </a:r>
            <a:r>
              <a:rPr lang="en-US" dirty="0" err="1"/>
              <a:t>F.eks</a:t>
            </a:r>
            <a:r>
              <a:rPr lang="en-US" dirty="0"/>
              <a:t>. </a:t>
            </a:r>
            <a:r>
              <a:rPr lang="en-US" b="1" dirty="0"/>
              <a:t>Biler med </a:t>
            </a:r>
            <a:r>
              <a:rPr lang="en-US" b="1" dirty="0" err="1"/>
              <a:t>kameraer</a:t>
            </a:r>
            <a:r>
              <a:rPr lang="en-US" b="1" dirty="0"/>
              <a:t> </a:t>
            </a:r>
            <a:r>
              <a:rPr lang="en-US" dirty="0" err="1"/>
              <a:t>som</a:t>
            </a:r>
            <a:r>
              <a:rPr lang="en-US" dirty="0"/>
              <a:t> sender </a:t>
            </a:r>
            <a:r>
              <a:rPr lang="en-US" dirty="0" err="1"/>
              <a:t>avgårde</a:t>
            </a:r>
            <a:r>
              <a:rPr lang="en-US" dirty="0"/>
              <a:t> data av </a:t>
            </a:r>
            <a:r>
              <a:rPr lang="en-US" dirty="0" err="1"/>
              <a:t>interessante</a:t>
            </a:r>
            <a:r>
              <a:rPr lang="en-US" dirty="0"/>
              <a:t> </a:t>
            </a:r>
            <a:r>
              <a:rPr lang="en-US" dirty="0" err="1"/>
              <a:t>steder</a:t>
            </a:r>
            <a:r>
              <a:rPr lang="en-US" dirty="0"/>
              <a:t>.  </a:t>
            </a:r>
            <a:r>
              <a:rPr lang="en-US" b="1" dirty="0"/>
              <a:t>Men det </a:t>
            </a:r>
            <a:r>
              <a:rPr lang="en-US" b="1" dirty="0" err="1"/>
              <a:t>har</a:t>
            </a:r>
            <a:r>
              <a:rPr lang="en-US" b="1" dirty="0"/>
              <a:t> </a:t>
            </a:r>
            <a:r>
              <a:rPr lang="en-US" b="1" dirty="0" err="1"/>
              <a:t>en</a:t>
            </a:r>
            <a:r>
              <a:rPr lang="en-US" b="1" dirty="0"/>
              <a:t> </a:t>
            </a:r>
            <a:r>
              <a:rPr lang="en-US" b="1" dirty="0" err="1"/>
              <a:t>samfunnsmessig</a:t>
            </a:r>
            <a:r>
              <a:rPr lang="en-US" b="1" dirty="0"/>
              <a:t> </a:t>
            </a:r>
            <a:r>
              <a:rPr lang="en-US" b="1" dirty="0" err="1"/>
              <a:t>stor</a:t>
            </a:r>
            <a:r>
              <a:rPr lang="en-US" b="1" dirty="0"/>
              <a:t> </a:t>
            </a:r>
            <a:r>
              <a:rPr lang="en-US" b="1" dirty="0" err="1"/>
              <a:t>betydning</a:t>
            </a:r>
            <a:r>
              <a:rPr lang="en-US" b="1" dirty="0"/>
              <a:t>.</a:t>
            </a:r>
          </a:p>
          <a:p>
            <a:endParaRPr lang="en-US" dirty="0"/>
          </a:p>
          <a:p>
            <a:r>
              <a:rPr lang="nb-NO" dirty="0"/>
              <a:t>🟢</a:t>
            </a:r>
            <a:r>
              <a:rPr lang="en-US" b="1" dirty="0"/>
              <a:t>Samme med </a:t>
            </a:r>
            <a:r>
              <a:rPr lang="en-US" b="1" dirty="0" err="1"/>
              <a:t>bedrifter</a:t>
            </a:r>
            <a:r>
              <a:rPr lang="en-US" b="1" dirty="0"/>
              <a:t> – </a:t>
            </a:r>
            <a:r>
              <a:rPr lang="en-US" b="1" dirty="0" err="1"/>
              <a:t>en</a:t>
            </a:r>
            <a:r>
              <a:rPr lang="en-US" b="1" dirty="0"/>
              <a:t> </a:t>
            </a:r>
            <a:r>
              <a:rPr lang="en-US" b="1" dirty="0" err="1"/>
              <a:t>internettlevrandør</a:t>
            </a:r>
            <a:r>
              <a:rPr lang="en-US" b="1" dirty="0"/>
              <a:t> </a:t>
            </a:r>
            <a:r>
              <a:rPr lang="en-US" b="1" dirty="0" err="1"/>
              <a:t>bryr</a:t>
            </a:r>
            <a:r>
              <a:rPr lang="en-US" b="1" dirty="0"/>
              <a:t> seg </a:t>
            </a:r>
            <a:r>
              <a:rPr lang="en-US" b="1" dirty="0" err="1"/>
              <a:t>ikke</a:t>
            </a:r>
            <a:r>
              <a:rPr lang="en-US" b="1" dirty="0"/>
              <a:t> om </a:t>
            </a:r>
            <a:r>
              <a:rPr lang="en-US" b="1" dirty="0" err="1"/>
              <a:t>nedetid</a:t>
            </a:r>
            <a:r>
              <a:rPr lang="en-US" b="1" dirty="0"/>
              <a:t>, men </a:t>
            </a:r>
            <a:r>
              <a:rPr lang="en-US" b="1" dirty="0" err="1"/>
              <a:t>samfunnet</a:t>
            </a:r>
            <a:r>
              <a:rPr lang="en-US" b="1" dirty="0"/>
              <a:t> </a:t>
            </a:r>
            <a:r>
              <a:rPr lang="en-US" b="1" dirty="0" err="1"/>
              <a:t>gjør</a:t>
            </a:r>
            <a:r>
              <a:rPr lang="en-US" b="1" dirty="0"/>
              <a:t> det.</a:t>
            </a:r>
          </a:p>
          <a:p>
            <a:endParaRPr lang="en-US" dirty="0"/>
          </a:p>
          <a:p>
            <a:r>
              <a:rPr lang="nb-NO" dirty="0"/>
              <a:t>🟢</a:t>
            </a:r>
            <a:r>
              <a:rPr lang="en-US" b="1" dirty="0"/>
              <a:t>For </a:t>
            </a:r>
            <a:r>
              <a:rPr lang="en-US" b="1" dirty="0" err="1"/>
              <a:t>bedrifter</a:t>
            </a:r>
            <a:r>
              <a:rPr lang="en-US" b="1" dirty="0"/>
              <a:t> </a:t>
            </a:r>
            <a:r>
              <a:rPr lang="en-US" b="1" dirty="0" err="1"/>
              <a:t>løses</a:t>
            </a:r>
            <a:r>
              <a:rPr lang="en-US" b="1" dirty="0"/>
              <a:t> det </a:t>
            </a:r>
            <a:r>
              <a:rPr lang="en-US" b="1" dirty="0" err="1"/>
              <a:t>en</a:t>
            </a:r>
            <a:r>
              <a:rPr lang="en-US" b="1" dirty="0"/>
              <a:t> </a:t>
            </a:r>
            <a:r>
              <a:rPr lang="en-US" b="1" dirty="0" err="1"/>
              <a:t>viss</a:t>
            </a:r>
            <a:r>
              <a:rPr lang="en-US" b="1" dirty="0"/>
              <a:t> grad av </a:t>
            </a:r>
            <a:r>
              <a:rPr lang="en-US" b="1" dirty="0" err="1"/>
              <a:t>sikkrerhetsloven</a:t>
            </a:r>
            <a:r>
              <a:rPr lang="en-US" b="1" dirty="0"/>
              <a:t>, </a:t>
            </a:r>
            <a:r>
              <a:rPr lang="en-US" b="1" dirty="0" err="1"/>
              <a:t>datasikkerhetsloven</a:t>
            </a:r>
            <a:r>
              <a:rPr lang="en-US" b="1" dirty="0"/>
              <a:t> </a:t>
            </a:r>
            <a:r>
              <a:rPr lang="en-US" b="1" dirty="0" err="1"/>
              <a:t>osv</a:t>
            </a:r>
            <a:r>
              <a:rPr lang="en-US" b="1" dirty="0"/>
              <a:t> – </a:t>
            </a:r>
            <a:r>
              <a:rPr lang="en-US" b="1" dirty="0" err="1"/>
              <a:t>bøter</a:t>
            </a:r>
            <a:r>
              <a:rPr lang="en-US" b="1" dirty="0"/>
              <a:t> </a:t>
            </a:r>
            <a:r>
              <a:rPr lang="en-US" b="1" dirty="0" err="1"/>
              <a:t>ved</a:t>
            </a:r>
            <a:r>
              <a:rPr lang="en-US" b="1" dirty="0"/>
              <a:t> å </a:t>
            </a:r>
            <a:r>
              <a:rPr lang="en-US" b="1" dirty="0" err="1"/>
              <a:t>ikke</a:t>
            </a:r>
            <a:r>
              <a:rPr lang="en-US" b="1" dirty="0"/>
              <a:t> </a:t>
            </a:r>
            <a:r>
              <a:rPr lang="en-US" b="1" dirty="0" err="1"/>
              <a:t>være</a:t>
            </a:r>
            <a:r>
              <a:rPr lang="en-US" b="1" dirty="0"/>
              <a:t> </a:t>
            </a:r>
            <a:r>
              <a:rPr lang="en-US" b="1" dirty="0" err="1"/>
              <a:t>gode</a:t>
            </a:r>
            <a:r>
              <a:rPr lang="en-US" b="1" dirty="0"/>
              <a:t> </a:t>
            </a:r>
            <a:r>
              <a:rPr lang="en-US" b="1" dirty="0" err="1"/>
              <a:t>nok</a:t>
            </a:r>
            <a:r>
              <a:rPr lang="en-US" b="1" dirty="0"/>
              <a:t>, </a:t>
            </a:r>
            <a:r>
              <a:rPr lang="en-US" b="1" dirty="0" err="1"/>
              <a:t>som</a:t>
            </a:r>
            <a:r>
              <a:rPr lang="en-US" b="1" dirty="0"/>
              <a:t> </a:t>
            </a:r>
            <a:r>
              <a:rPr lang="en-US" b="1" dirty="0" err="1"/>
              <a:t>gjør</a:t>
            </a:r>
            <a:r>
              <a:rPr lang="en-US" b="1" dirty="0"/>
              <a:t> det </a:t>
            </a:r>
            <a:r>
              <a:rPr lang="en-US" b="1" dirty="0" err="1"/>
              <a:t>lønnsomt</a:t>
            </a:r>
            <a:r>
              <a:rPr lang="en-US" b="1" dirty="0"/>
              <a:t> å </a:t>
            </a:r>
            <a:r>
              <a:rPr lang="en-US" b="1" dirty="0" err="1"/>
              <a:t>være</a:t>
            </a:r>
            <a:r>
              <a:rPr lang="en-US" b="1" dirty="0"/>
              <a:t> </a:t>
            </a:r>
            <a:r>
              <a:rPr lang="en-US" b="1" dirty="0" err="1"/>
              <a:t>gode</a:t>
            </a:r>
            <a:r>
              <a:rPr lang="en-US" b="1" dirty="0"/>
              <a:t>. </a:t>
            </a:r>
          </a:p>
          <a:p>
            <a:endParaRPr lang="en-US" dirty="0"/>
          </a:p>
          <a:p>
            <a:r>
              <a:rPr lang="en-US" dirty="0"/>
              <a:t>For </a:t>
            </a:r>
            <a:r>
              <a:rPr lang="en-US" dirty="0" err="1"/>
              <a:t>privatpersoner</a:t>
            </a:r>
            <a:r>
              <a:rPr lang="en-US" dirty="0"/>
              <a:t> </a:t>
            </a:r>
            <a:r>
              <a:rPr lang="en-US" dirty="0" err="1"/>
              <a:t>har</a:t>
            </a:r>
            <a:r>
              <a:rPr lang="en-US" dirty="0"/>
              <a:t> man </a:t>
            </a:r>
            <a:r>
              <a:rPr lang="en-US" dirty="0" err="1"/>
              <a:t>ikke</a:t>
            </a:r>
            <a:r>
              <a:rPr lang="en-US" dirty="0"/>
              <a:t> </a:t>
            </a:r>
            <a:r>
              <a:rPr lang="en-US" dirty="0" err="1"/>
              <a:t>samme</a:t>
            </a:r>
            <a:r>
              <a:rPr lang="en-US" dirty="0"/>
              <a:t> </a:t>
            </a:r>
            <a:r>
              <a:rPr lang="en-US" dirty="0" err="1"/>
              <a:t>mulighet</a:t>
            </a:r>
            <a:r>
              <a:rPr lang="en-US" dirty="0"/>
              <a:t> – </a:t>
            </a:r>
            <a:r>
              <a:rPr lang="en-US" dirty="0" err="1"/>
              <a:t>livevel</a:t>
            </a:r>
            <a:r>
              <a:rPr lang="en-US" dirty="0"/>
              <a:t> store farer</a:t>
            </a:r>
          </a:p>
          <a:p>
            <a:r>
              <a:rPr lang="en-US" dirty="0"/>
              <a:t>	- </a:t>
            </a:r>
            <a:r>
              <a:rPr lang="en-US" b="1" dirty="0" err="1"/>
              <a:t>påvirkning</a:t>
            </a:r>
            <a:r>
              <a:rPr lang="en-US" b="1" dirty="0"/>
              <a:t> av </a:t>
            </a:r>
            <a:r>
              <a:rPr lang="en-US" b="1" dirty="0" err="1"/>
              <a:t>holdnigner</a:t>
            </a:r>
            <a:endParaRPr lang="en-US" b="1" dirty="0"/>
          </a:p>
          <a:p>
            <a:r>
              <a:rPr lang="en-US" b="1" dirty="0"/>
              <a:t>	- </a:t>
            </a:r>
            <a:r>
              <a:rPr lang="en-US" b="1" dirty="0" err="1"/>
              <a:t>valgpåvirkning</a:t>
            </a:r>
            <a:endParaRPr lang="en-US" b="1" dirty="0"/>
          </a:p>
          <a:p>
            <a:r>
              <a:rPr lang="en-US" b="1" dirty="0"/>
              <a:t> 	- </a:t>
            </a:r>
            <a:r>
              <a:rPr lang="en-US" b="1" dirty="0" err="1"/>
              <a:t>porfilering</a:t>
            </a:r>
            <a:r>
              <a:rPr lang="en-US" b="1" dirty="0"/>
              <a:t> av "</a:t>
            </a:r>
            <a:r>
              <a:rPr lang="en-US" b="1" dirty="0" err="1"/>
              <a:t>samfunnet</a:t>
            </a:r>
            <a:r>
              <a:rPr lang="en-US" b="1" dirty="0"/>
              <a:t>"</a:t>
            </a:r>
          </a:p>
          <a:p>
            <a:r>
              <a:rPr lang="en-US" b="1" dirty="0"/>
              <a:t>	- </a:t>
            </a:r>
            <a:r>
              <a:rPr lang="en-US" b="1" dirty="0" err="1"/>
              <a:t>privatpersoner</a:t>
            </a:r>
            <a:r>
              <a:rPr lang="en-US" b="1" dirty="0"/>
              <a:t> </a:t>
            </a:r>
            <a:r>
              <a:rPr lang="en-US" b="1" dirty="0" err="1"/>
              <a:t>som</a:t>
            </a:r>
            <a:r>
              <a:rPr lang="en-US" b="1" dirty="0"/>
              <a:t> </a:t>
            </a:r>
            <a:r>
              <a:rPr lang="en-US" b="1" dirty="0" err="1"/>
              <a:t>har</a:t>
            </a:r>
            <a:r>
              <a:rPr lang="en-US" b="1" dirty="0"/>
              <a:t> </a:t>
            </a:r>
            <a:r>
              <a:rPr lang="en-US" b="1" dirty="0" err="1"/>
              <a:t>en</a:t>
            </a:r>
            <a:r>
              <a:rPr lang="en-US" b="1" dirty="0"/>
              <a:t> </a:t>
            </a:r>
            <a:r>
              <a:rPr lang="en-US" b="1" dirty="0" err="1"/>
              <a:t>jobbmessig</a:t>
            </a:r>
            <a:r>
              <a:rPr lang="en-US" b="1" dirty="0"/>
              <a:t> </a:t>
            </a:r>
            <a:r>
              <a:rPr lang="en-US" b="1" dirty="0" err="1"/>
              <a:t>interessant</a:t>
            </a:r>
            <a:r>
              <a:rPr lang="en-US" b="1" dirty="0"/>
              <a:t> </a:t>
            </a:r>
            <a:r>
              <a:rPr lang="en-US" b="1" dirty="0" err="1"/>
              <a:t>rolle</a:t>
            </a:r>
            <a:endParaRPr lang="en-US" b="1" dirty="0"/>
          </a:p>
          <a:p>
            <a:endParaRPr lang="nb-NO" dirty="0"/>
          </a:p>
          <a:p>
            <a:endParaRPr lang="nb-NO" b="1" dirty="0"/>
          </a:p>
          <a:p>
            <a:r>
              <a:rPr lang="nb-NO" b="1" dirty="0"/>
              <a:t>Et annet aspekt er kostnaden ved angst, depresjon, utbrenthet, lav fysisk aktivitet lavere kunnskap/ferdigheter </a:t>
            </a:r>
            <a:r>
              <a:rPr lang="nb-NO" b="1" dirty="0" err="1"/>
              <a:t>osv</a:t>
            </a:r>
            <a:r>
              <a:rPr lang="nb-NO" b="1" dirty="0"/>
              <a:t> i samfunnet…</a:t>
            </a:r>
          </a:p>
          <a:p>
            <a:r>
              <a:rPr lang="nb-NO" b="1" dirty="0"/>
              <a:t>	</a:t>
            </a:r>
            <a:r>
              <a:rPr lang="nb-NO" dirty="0"/>
              <a:t>🔴</a:t>
            </a:r>
            <a:r>
              <a:rPr lang="nb-NO" b="0" dirty="0"/>
              <a:t>Bare psykiske lidelser (kan ha mange årsaker) koster 330 milliarder i året. </a:t>
            </a:r>
            <a:r>
              <a:rPr lang="nb-NO" b="0" dirty="0" err="1"/>
              <a:t>Ca</a:t>
            </a:r>
            <a:r>
              <a:rPr lang="nb-NO" b="0" dirty="0"/>
              <a:t> 200 milliarder når man tar du de lidelsene som kan følge av det vi nå </a:t>
            </a:r>
            <a:r>
              <a:rPr lang="nb-NO" b="0" dirty="0" err="1"/>
              <a:t>ahr</a:t>
            </a:r>
            <a:r>
              <a:rPr lang="nb-NO" b="0" dirty="0"/>
              <a:t> snakket om</a:t>
            </a:r>
          </a:p>
          <a:p>
            <a:endParaRPr lang="nb-NO" dirty="0"/>
          </a:p>
        </p:txBody>
      </p:sp>
      <p:sp>
        <p:nvSpPr>
          <p:cNvPr id="4" name="Slide Number Placeholder 3">
            <a:extLst>
              <a:ext uri="{FF2B5EF4-FFF2-40B4-BE49-F238E27FC236}">
                <a16:creationId xmlns:a16="http://schemas.microsoft.com/office/drawing/2014/main" id="{8C802681-07D0-5376-2936-7C73879F7A26}"/>
              </a:ext>
            </a:extLst>
          </p:cNvPr>
          <p:cNvSpPr>
            <a:spLocks noGrp="1"/>
          </p:cNvSpPr>
          <p:nvPr>
            <p:ph type="sldNum" sz="quarter" idx="5"/>
          </p:nvPr>
        </p:nvSpPr>
        <p:spPr/>
        <p:txBody>
          <a:bodyPr/>
          <a:lstStyle/>
          <a:p>
            <a:fld id="{479B9F77-3956-4D7C-9BB6-843FBA0BDBD7}" type="slidenum">
              <a:rPr lang="nb-NO" smtClean="0"/>
              <a:t>22</a:t>
            </a:fld>
            <a:endParaRPr lang="nb-NO"/>
          </a:p>
        </p:txBody>
      </p:sp>
    </p:spTree>
    <p:extLst>
      <p:ext uri="{BB962C8B-B14F-4D97-AF65-F5344CB8AC3E}">
        <p14:creationId xmlns:p14="http://schemas.microsoft.com/office/powerpoint/2010/main" val="22030586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a:t>
            </a:r>
            <a:r>
              <a:rPr lang="en-US" dirty="0" err="1"/>
              <a:t>Bevisstgjøring</a:t>
            </a:r>
            <a:r>
              <a:rPr lang="en-US" dirty="0"/>
              <a:t>, </a:t>
            </a:r>
            <a:r>
              <a:rPr lang="en-US" dirty="0" err="1"/>
              <a:t>kunnskap</a:t>
            </a:r>
            <a:r>
              <a:rPr lang="en-US" dirty="0"/>
              <a:t> </a:t>
            </a:r>
            <a:r>
              <a:rPr lang="en-US" dirty="0" err="1"/>
              <a:t>og</a:t>
            </a:r>
            <a:r>
              <a:rPr lang="en-US" dirty="0"/>
              <a:t> </a:t>
            </a:r>
            <a:r>
              <a:rPr lang="en-US" dirty="0" err="1"/>
              <a:t>fokus</a:t>
            </a:r>
            <a:r>
              <a:rPr lang="en-US" dirty="0"/>
              <a:t> </a:t>
            </a:r>
            <a:r>
              <a:rPr lang="en-US" dirty="0" err="1"/>
              <a:t>vil</a:t>
            </a:r>
            <a:r>
              <a:rPr lang="en-US" dirty="0"/>
              <a:t> </a:t>
            </a:r>
            <a:r>
              <a:rPr lang="en-US" dirty="0" err="1"/>
              <a:t>hjelpe</a:t>
            </a:r>
            <a:r>
              <a:rPr lang="en-US" dirty="0"/>
              <a:t> </a:t>
            </a:r>
            <a:r>
              <a:rPr lang="en-US" dirty="0" err="1"/>
              <a:t>mye</a:t>
            </a:r>
            <a:r>
              <a:rPr lang="en-US" dirty="0"/>
              <a:t>.  </a:t>
            </a:r>
            <a:r>
              <a:rPr lang="en-US" dirty="0" err="1"/>
              <a:t>Sammen</a:t>
            </a:r>
            <a:r>
              <a:rPr lang="en-US" dirty="0"/>
              <a:t> med </a:t>
            </a:r>
            <a:r>
              <a:rPr lang="en-US" dirty="0" err="1"/>
              <a:t>noen</a:t>
            </a:r>
            <a:r>
              <a:rPr lang="en-US" dirty="0"/>
              <a:t> lover, </a:t>
            </a:r>
            <a:r>
              <a:rPr lang="en-US" dirty="0" err="1"/>
              <a:t>regler</a:t>
            </a:r>
            <a:r>
              <a:rPr lang="en-US" dirty="0"/>
              <a:t> </a:t>
            </a:r>
            <a:r>
              <a:rPr lang="en-US" dirty="0" err="1"/>
              <a:t>og</a:t>
            </a:r>
            <a:r>
              <a:rPr lang="en-US" dirty="0"/>
              <a:t> </a:t>
            </a:r>
            <a:r>
              <a:rPr lang="en-US" dirty="0" err="1"/>
              <a:t>begensninger</a:t>
            </a:r>
            <a:r>
              <a:rPr lang="en-US" dirty="0"/>
              <a:t>.</a:t>
            </a:r>
          </a:p>
          <a:p>
            <a:endParaRPr lang="en-US" dirty="0"/>
          </a:p>
          <a:p>
            <a:r>
              <a:rPr lang="nb-NO" dirty="0"/>
              <a:t>🟢</a:t>
            </a:r>
            <a:r>
              <a:rPr lang="en-US" dirty="0" err="1"/>
              <a:t>Kanskje</a:t>
            </a:r>
            <a:r>
              <a:rPr lang="en-US" dirty="0"/>
              <a:t> "min </a:t>
            </a:r>
            <a:r>
              <a:rPr lang="en-US" dirty="0" err="1"/>
              <a:t>generasjon</a:t>
            </a:r>
            <a:r>
              <a:rPr lang="en-US" dirty="0"/>
              <a:t>" </a:t>
            </a:r>
            <a:r>
              <a:rPr lang="en-US" dirty="0" err="1"/>
              <a:t>som</a:t>
            </a:r>
            <a:r>
              <a:rPr lang="en-US" dirty="0"/>
              <a:t> er de </a:t>
            </a:r>
            <a:r>
              <a:rPr lang="en-US" dirty="0" err="1"/>
              <a:t>som</a:t>
            </a:r>
            <a:r>
              <a:rPr lang="en-US" dirty="0"/>
              <a:t> </a:t>
            </a:r>
            <a:r>
              <a:rPr lang="en-US" dirty="0" err="1"/>
              <a:t>vil</a:t>
            </a:r>
            <a:r>
              <a:rPr lang="en-US" dirty="0"/>
              <a:t> </a:t>
            </a:r>
            <a:r>
              <a:rPr lang="en-US" dirty="0" err="1"/>
              <a:t>slite</a:t>
            </a:r>
            <a:r>
              <a:rPr lang="en-US" dirty="0"/>
              <a:t> </a:t>
            </a:r>
            <a:r>
              <a:rPr lang="en-US" dirty="0" err="1"/>
              <a:t>mest</a:t>
            </a:r>
            <a:r>
              <a:rPr lang="en-US" dirty="0"/>
              <a:t>….???? </a:t>
            </a:r>
          </a:p>
          <a:p>
            <a:r>
              <a:rPr lang="en-US" dirty="0"/>
              <a:t>	</a:t>
            </a:r>
            <a:r>
              <a:rPr lang="nb-NO" dirty="0"/>
              <a:t>Vi er kanskje de som fikk alt dette uten noen kontroll og rammet?  Men hva nytt kommer?</a:t>
            </a:r>
          </a:p>
          <a:p>
            <a:r>
              <a:rPr lang="nb-NO" dirty="0"/>
              <a:t>	Å gi barn/unge en mobil uten rammer er som å spørre de om de vil ha godteri til middag –  se hvordan voksne sliter.</a:t>
            </a:r>
          </a:p>
          <a:p>
            <a:endParaRPr lang="nb-NO" dirty="0"/>
          </a:p>
        </p:txBody>
      </p:sp>
      <p:sp>
        <p:nvSpPr>
          <p:cNvPr id="4" name="Slide Number Placeholder 3"/>
          <p:cNvSpPr>
            <a:spLocks noGrp="1"/>
          </p:cNvSpPr>
          <p:nvPr>
            <p:ph type="sldNum" sz="quarter" idx="5"/>
          </p:nvPr>
        </p:nvSpPr>
        <p:spPr/>
        <p:txBody>
          <a:bodyPr/>
          <a:lstStyle/>
          <a:p>
            <a:fld id="{479B9F77-3956-4D7C-9BB6-843FBA0BDBD7}" type="slidenum">
              <a:rPr lang="nb-NO" smtClean="0"/>
              <a:t>23</a:t>
            </a:fld>
            <a:endParaRPr lang="nb-NO"/>
          </a:p>
        </p:txBody>
      </p:sp>
    </p:spTree>
    <p:extLst>
      <p:ext uri="{BB962C8B-B14F-4D97-AF65-F5344CB8AC3E}">
        <p14:creationId xmlns:p14="http://schemas.microsoft.com/office/powerpoint/2010/main" val="39622195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nb-NO"/>
          </a:p>
        </p:txBody>
      </p:sp>
      <p:sp>
        <p:nvSpPr>
          <p:cNvPr id="3" name="Notes Placeholder 2"/>
          <p:cNvSpPr>
            <a:spLocks noGrp="1"/>
          </p:cNvSpPr>
          <p:nvPr>
            <p:ph type="body" idx="1"/>
          </p:nvPr>
        </p:nvSpPr>
        <p:spPr/>
        <p:txBody>
          <a:bodyPr/>
          <a:lstStyle/>
          <a:p>
            <a:pPr marL="228600" indent="-228600">
              <a:buAutoNum type="arabicParenR"/>
            </a:pPr>
            <a:r>
              <a:rPr lang="en-US" dirty="0"/>
              <a:t>Nei – </a:t>
            </a:r>
            <a:r>
              <a:rPr lang="en-US" dirty="0" err="1"/>
              <a:t>hvor</a:t>
            </a:r>
            <a:r>
              <a:rPr lang="en-US" dirty="0"/>
              <a:t> </a:t>
            </a:r>
            <a:r>
              <a:rPr lang="en-US" dirty="0" err="1"/>
              <a:t>mye</a:t>
            </a:r>
            <a:r>
              <a:rPr lang="en-US" dirty="0"/>
              <a:t> </a:t>
            </a:r>
            <a:r>
              <a:rPr lang="en-US" dirty="0" err="1"/>
              <a:t>bedre</a:t>
            </a:r>
            <a:r>
              <a:rPr lang="en-US" dirty="0"/>
              <a:t> </a:t>
            </a:r>
            <a:r>
              <a:rPr lang="en-US" dirty="0" err="1"/>
              <a:t>blir</a:t>
            </a:r>
            <a:r>
              <a:rPr lang="en-US" dirty="0"/>
              <a:t> man </a:t>
            </a:r>
            <a:r>
              <a:rPr lang="en-US" dirty="0" err="1"/>
              <a:t>på</a:t>
            </a:r>
            <a:r>
              <a:rPr lang="en-US" dirty="0"/>
              <a:t> </a:t>
            </a:r>
            <a:r>
              <a:rPr lang="en-US" dirty="0" err="1"/>
              <a:t>mappestrukturer</a:t>
            </a:r>
            <a:r>
              <a:rPr lang="en-US" dirty="0"/>
              <a:t> av å se30 </a:t>
            </a:r>
            <a:r>
              <a:rPr lang="en-US" dirty="0" err="1"/>
              <a:t>videoer</a:t>
            </a:r>
            <a:r>
              <a:rPr lang="en-US" dirty="0"/>
              <a:t> </a:t>
            </a:r>
            <a:r>
              <a:rPr lang="en-US" dirty="0" err="1"/>
              <a:t>på</a:t>
            </a:r>
            <a:r>
              <a:rPr lang="en-US" dirty="0"/>
              <a:t> </a:t>
            </a:r>
            <a:r>
              <a:rPr lang="en-US" dirty="0" err="1"/>
              <a:t>tiktok</a:t>
            </a:r>
            <a:r>
              <a:rPr lang="en-US" dirty="0"/>
              <a:t>    -   </a:t>
            </a:r>
            <a:r>
              <a:rPr lang="en-US" dirty="0" err="1"/>
              <a:t>aldri</a:t>
            </a:r>
            <a:r>
              <a:rPr lang="en-US" dirty="0"/>
              <a:t> </a:t>
            </a:r>
            <a:r>
              <a:rPr lang="en-US" dirty="0" err="1"/>
              <a:t>har</a:t>
            </a:r>
            <a:r>
              <a:rPr lang="en-US" dirty="0"/>
              <a:t> </a:t>
            </a:r>
            <a:r>
              <a:rPr lang="en-US" dirty="0" err="1"/>
              <a:t>våre</a:t>
            </a:r>
            <a:r>
              <a:rPr lang="en-US" dirty="0"/>
              <a:t> </a:t>
            </a:r>
            <a:r>
              <a:rPr lang="en-US" dirty="0" err="1"/>
              <a:t>studenter</a:t>
            </a:r>
            <a:r>
              <a:rPr lang="en-US" dirty="0"/>
              <a:t> </a:t>
            </a:r>
            <a:r>
              <a:rPr lang="en-US" dirty="0" err="1"/>
              <a:t>har</a:t>
            </a:r>
            <a:r>
              <a:rPr lang="en-US" dirty="0"/>
              <a:t> </a:t>
            </a:r>
            <a:r>
              <a:rPr lang="en-US" dirty="0" err="1"/>
              <a:t>lavere</a:t>
            </a:r>
            <a:r>
              <a:rPr lang="en-US" dirty="0"/>
              <a:t> digital </a:t>
            </a:r>
            <a:r>
              <a:rPr lang="en-US" dirty="0" err="1"/>
              <a:t>kompetanse</a:t>
            </a:r>
            <a:r>
              <a:rPr lang="en-US" dirty="0"/>
              <a:t> </a:t>
            </a:r>
            <a:r>
              <a:rPr lang="en-US" dirty="0" err="1"/>
              <a:t>når</a:t>
            </a:r>
            <a:r>
              <a:rPr lang="en-US" dirty="0"/>
              <a:t> de </a:t>
            </a:r>
            <a:r>
              <a:rPr lang="en-US" dirty="0" err="1"/>
              <a:t>begynner</a:t>
            </a:r>
            <a:r>
              <a:rPr lang="en-US" dirty="0"/>
              <a:t> i </a:t>
            </a:r>
            <a:r>
              <a:rPr lang="en-US" dirty="0" err="1"/>
              <a:t>snitt</a:t>
            </a:r>
            <a:r>
              <a:rPr lang="en-US" dirty="0"/>
              <a:t>….  (men </a:t>
            </a:r>
            <a:r>
              <a:rPr lang="en-US" dirty="0" err="1"/>
              <a:t>stor</a:t>
            </a:r>
            <a:r>
              <a:rPr lang="en-US" dirty="0"/>
              <a:t> </a:t>
            </a:r>
            <a:r>
              <a:rPr lang="en-US" dirty="0" err="1"/>
              <a:t>kompetnase</a:t>
            </a:r>
            <a:r>
              <a:rPr lang="en-US" dirty="0"/>
              <a:t> </a:t>
            </a:r>
            <a:r>
              <a:rPr lang="en-US" dirty="0" err="1"/>
              <a:t>på</a:t>
            </a:r>
            <a:r>
              <a:rPr lang="en-US" dirty="0"/>
              <a:t> </a:t>
            </a:r>
            <a:r>
              <a:rPr lang="en-US" dirty="0" err="1"/>
              <a:t>noen</a:t>
            </a:r>
            <a:r>
              <a:rPr lang="en-US" dirty="0"/>
              <a:t> </a:t>
            </a:r>
            <a:r>
              <a:rPr lang="en-US" dirty="0" err="1"/>
              <a:t>veldig</a:t>
            </a:r>
            <a:r>
              <a:rPr lang="en-US" dirty="0"/>
              <a:t> </a:t>
            </a:r>
            <a:r>
              <a:rPr lang="en-US" dirty="0" err="1"/>
              <a:t>få</a:t>
            </a:r>
            <a:r>
              <a:rPr lang="en-US" dirty="0"/>
              <a:t> </a:t>
            </a:r>
            <a:r>
              <a:rPr lang="en-US" dirty="0" err="1"/>
              <a:t>områder</a:t>
            </a:r>
            <a:r>
              <a:rPr lang="en-US" dirty="0"/>
              <a:t>)</a:t>
            </a:r>
          </a:p>
          <a:p>
            <a:pPr marL="228600" indent="-228600">
              <a:buAutoNum type="arabicParenR"/>
            </a:pPr>
            <a:r>
              <a:rPr lang="en-US" dirty="0" err="1"/>
              <a:t>Veldig</a:t>
            </a:r>
            <a:r>
              <a:rPr lang="en-US" dirty="0"/>
              <a:t> </a:t>
            </a:r>
            <a:r>
              <a:rPr lang="nb-NO" sz="1200" kern="1200" dirty="0">
                <a:solidFill>
                  <a:schemeClr val="tx1"/>
                </a:solidFill>
                <a:effectLst/>
                <a:latin typeface="+mn-lt"/>
                <a:ea typeface="+mn-ea"/>
                <a:cs typeface="+mn-cs"/>
              </a:rPr>
              <a:t>mye fokus på å være "kule" å ta i bruk teknologi i skolen, men </a:t>
            </a:r>
            <a:r>
              <a:rPr lang="nb-NO" sz="1200" b="1" kern="1200" dirty="0">
                <a:solidFill>
                  <a:schemeClr val="tx1"/>
                </a:solidFill>
                <a:effectLst/>
                <a:latin typeface="+mn-lt"/>
                <a:ea typeface="+mn-ea"/>
                <a:cs typeface="+mn-cs"/>
              </a:rPr>
              <a:t>veldig ukritisk </a:t>
            </a:r>
            <a:r>
              <a:rPr lang="nb-NO" sz="1200" kern="1200" dirty="0">
                <a:solidFill>
                  <a:schemeClr val="tx1"/>
                </a:solidFill>
                <a:effectLst/>
                <a:latin typeface="+mn-lt"/>
                <a:ea typeface="+mn-ea"/>
                <a:cs typeface="+mn-cs"/>
              </a:rPr>
              <a:t>– se på </a:t>
            </a:r>
            <a:r>
              <a:rPr lang="nb-NO" sz="1200" kern="1200" dirty="0" err="1">
                <a:solidFill>
                  <a:schemeClr val="tx1"/>
                </a:solidFill>
                <a:effectLst/>
                <a:latin typeface="+mn-lt"/>
                <a:ea typeface="+mn-ea"/>
                <a:cs typeface="+mn-cs"/>
              </a:rPr>
              <a:t>ipad</a:t>
            </a:r>
            <a:r>
              <a:rPr lang="nb-NO" sz="1200" kern="1200" dirty="0">
                <a:solidFill>
                  <a:schemeClr val="tx1"/>
                </a:solidFill>
                <a:effectLst/>
                <a:latin typeface="+mn-lt"/>
                <a:ea typeface="+mn-ea"/>
                <a:cs typeface="+mn-cs"/>
              </a:rPr>
              <a:t>-eksperimentet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	- Spesielt interessant med KI der hele utdanningssektoren har bestemt seg for å være udelt positive (</a:t>
            </a:r>
            <a:r>
              <a:rPr lang="nb-NO" sz="1200" kern="1200" dirty="0" err="1">
                <a:solidFill>
                  <a:schemeClr val="tx1"/>
                </a:solidFill>
                <a:effectLst/>
                <a:latin typeface="+mn-lt"/>
                <a:ea typeface="+mn-ea"/>
                <a:cs typeface="+mn-cs"/>
              </a:rPr>
              <a:t>jfr</a:t>
            </a:r>
            <a:r>
              <a:rPr lang="nb-NO" sz="1200" kern="1200" dirty="0">
                <a:solidFill>
                  <a:schemeClr val="tx1"/>
                </a:solidFill>
                <a:effectLst/>
                <a:latin typeface="+mn-lt"/>
                <a:ea typeface="+mn-ea"/>
                <a:cs typeface="+mn-cs"/>
              </a:rPr>
              <a:t> våre hallelujakurs på høgskolen)</a:t>
            </a:r>
          </a:p>
          <a:p>
            <a:r>
              <a:rPr lang="en-US" dirty="0"/>
              <a:t>3) Har </a:t>
            </a:r>
            <a:r>
              <a:rPr lang="en-US" dirty="0" err="1"/>
              <a:t>ikek</a:t>
            </a:r>
            <a:r>
              <a:rPr lang="en-US" dirty="0"/>
              <a:t> </a:t>
            </a:r>
            <a:r>
              <a:rPr lang="en-US" dirty="0" err="1"/>
              <a:t>noe</a:t>
            </a:r>
            <a:r>
              <a:rPr lang="en-US" dirty="0"/>
              <a:t> </a:t>
            </a:r>
            <a:r>
              <a:rPr lang="en-US" dirty="0" err="1"/>
              <a:t>svar</a:t>
            </a:r>
            <a:r>
              <a:rPr lang="en-US" dirty="0"/>
              <a:t>, men det er </a:t>
            </a:r>
            <a:r>
              <a:rPr lang="en-US" dirty="0" err="1"/>
              <a:t>interessnt</a:t>
            </a:r>
            <a:r>
              <a:rPr lang="en-US" dirty="0"/>
              <a:t> at </a:t>
            </a:r>
            <a:r>
              <a:rPr lang="en-US" dirty="0" err="1"/>
              <a:t>f.eks</a:t>
            </a:r>
            <a:r>
              <a:rPr lang="en-US" dirty="0"/>
              <a:t>. Barn </a:t>
            </a:r>
            <a:r>
              <a:rPr lang="en-US" dirty="0" err="1"/>
              <a:t>får</a:t>
            </a:r>
            <a:r>
              <a:rPr lang="en-US" dirty="0"/>
              <a:t> </a:t>
            </a:r>
            <a:r>
              <a:rPr lang="en-US" dirty="0" err="1"/>
              <a:t>telefon</a:t>
            </a:r>
            <a:r>
              <a:rPr lang="en-US" dirty="0"/>
              <a:t> </a:t>
            </a:r>
            <a:r>
              <a:rPr lang="en-US" dirty="0" err="1"/>
              <a:t>pga</a:t>
            </a:r>
            <a:r>
              <a:rPr lang="en-US" dirty="0"/>
              <a:t> alt </a:t>
            </a:r>
            <a:r>
              <a:rPr lang="en-US" dirty="0" err="1"/>
              <a:t>degår</a:t>
            </a:r>
            <a:r>
              <a:rPr lang="en-US" dirty="0"/>
              <a:t> </a:t>
            </a:r>
            <a:r>
              <a:rPr lang="en-US" dirty="0" err="1"/>
              <a:t>glipp</a:t>
            </a:r>
            <a:r>
              <a:rPr lang="en-US" dirty="0"/>
              <a:t> av (</a:t>
            </a:r>
            <a:r>
              <a:rPr lang="en-US" dirty="0" err="1"/>
              <a:t>kommunikasjon</a:t>
            </a:r>
            <a:r>
              <a:rPr lang="en-US" dirty="0"/>
              <a:t>, eventer, </a:t>
            </a:r>
            <a:r>
              <a:rPr lang="en-US" dirty="0" err="1"/>
              <a:t>felles</a:t>
            </a:r>
            <a:r>
              <a:rPr lang="en-US" dirty="0"/>
              <a:t> </a:t>
            </a:r>
            <a:r>
              <a:rPr lang="en-US" dirty="0" err="1"/>
              <a:t>referanser</a:t>
            </a:r>
            <a:r>
              <a:rPr lang="en-US" dirty="0"/>
              <a:t>) – </a:t>
            </a:r>
            <a:r>
              <a:rPr lang="en-US" dirty="0" err="1"/>
              <a:t>uten</a:t>
            </a:r>
            <a:r>
              <a:rPr lang="en-US" dirty="0"/>
              <a:t> </a:t>
            </a:r>
            <a:r>
              <a:rPr lang="en-US" dirty="0" err="1"/>
              <a:t>bekymring</a:t>
            </a:r>
            <a:r>
              <a:rPr lang="en-US" dirty="0"/>
              <a:t> for </a:t>
            </a:r>
            <a:r>
              <a:rPr lang="en-US" dirty="0" err="1"/>
              <a:t>hva</a:t>
            </a:r>
            <a:r>
              <a:rPr lang="en-US" dirty="0"/>
              <a:t> de </a:t>
            </a:r>
            <a:r>
              <a:rPr lang="en-US" dirty="0" err="1"/>
              <a:t>går</a:t>
            </a:r>
            <a:r>
              <a:rPr lang="en-US" dirty="0"/>
              <a:t> </a:t>
            </a:r>
            <a:r>
              <a:rPr lang="en-US" dirty="0" err="1"/>
              <a:t>glipp</a:t>
            </a:r>
            <a:r>
              <a:rPr lang="en-US" dirty="0"/>
              <a:t> av med…</a:t>
            </a:r>
          </a:p>
          <a:p>
            <a:r>
              <a:rPr lang="en-US" dirty="0"/>
              <a:t>4) Det </a:t>
            </a:r>
            <a:r>
              <a:rPr lang="en-US" dirty="0" err="1"/>
              <a:t>avgjørende</a:t>
            </a:r>
            <a:r>
              <a:rPr lang="en-US" dirty="0"/>
              <a:t> er om vi </a:t>
            </a:r>
            <a:r>
              <a:rPr lang="en-US" dirty="0" err="1"/>
              <a:t>bruker</a:t>
            </a:r>
            <a:r>
              <a:rPr lang="en-US" dirty="0"/>
              <a:t> </a:t>
            </a:r>
            <a:r>
              <a:rPr lang="en-US" dirty="0" err="1"/>
              <a:t>skjermen</a:t>
            </a:r>
            <a:r>
              <a:rPr lang="en-US" dirty="0"/>
              <a:t> </a:t>
            </a:r>
            <a:r>
              <a:rPr lang="en-US" dirty="0" err="1"/>
              <a:t>til</a:t>
            </a:r>
            <a:r>
              <a:rPr lang="en-US" dirty="0"/>
              <a:t> </a:t>
            </a:r>
            <a:r>
              <a:rPr lang="en-US" dirty="0" err="1"/>
              <a:t>noe</a:t>
            </a:r>
            <a:r>
              <a:rPr lang="en-US" dirty="0"/>
              <a:t> </a:t>
            </a:r>
            <a:r>
              <a:rPr lang="en-US" dirty="0" err="1"/>
              <a:t>produktivt</a:t>
            </a:r>
            <a:r>
              <a:rPr lang="en-US" dirty="0"/>
              <a:t> </a:t>
            </a:r>
            <a:r>
              <a:rPr lang="en-US" dirty="0" err="1"/>
              <a:t>elelr</a:t>
            </a:r>
            <a:r>
              <a:rPr lang="en-US" dirty="0"/>
              <a:t> </a:t>
            </a:r>
            <a:r>
              <a:rPr lang="en-US" dirty="0" err="1"/>
              <a:t>destruktivt</a:t>
            </a:r>
            <a:endParaRPr lang="en-US" dirty="0"/>
          </a:p>
          <a:p>
            <a:r>
              <a:rPr lang="en-US" dirty="0"/>
              <a:t>	</a:t>
            </a:r>
            <a:r>
              <a:rPr lang="nb-NO" sz="1200" b="0" i="0" u="none" strike="noStrike" kern="1200" dirty="0">
                <a:solidFill>
                  <a:schemeClr val="tx1"/>
                </a:solidFill>
                <a:effectLst/>
                <a:latin typeface="+mn-lt"/>
                <a:ea typeface="+mn-ea"/>
                <a:cs typeface="+mn-cs"/>
              </a:rPr>
              <a:t>de som bruker verktøyene til oppnå noe mer blir vinnere - de som lar verktøyene ta overhånd og ta over livene blir tapere</a:t>
            </a:r>
          </a:p>
          <a:p>
            <a:endParaRPr lang="nb-NO" sz="1200" b="0" i="0" u="none" strike="noStrike" kern="1200" dirty="0">
              <a:solidFill>
                <a:schemeClr val="tx1"/>
              </a:solidFill>
              <a:effectLst/>
              <a:latin typeface="+mn-lt"/>
              <a:ea typeface="+mn-ea"/>
              <a:cs typeface="+mn-cs"/>
            </a:endParaRPr>
          </a:p>
          <a:p>
            <a:r>
              <a:rPr lang="nb-NO" sz="1200" b="0" i="0" u="none" strike="noStrike" kern="1200" dirty="0">
                <a:solidFill>
                  <a:schemeClr val="tx1"/>
                </a:solidFill>
                <a:effectLst/>
                <a:latin typeface="+mn-lt"/>
                <a:ea typeface="+mn-ea"/>
                <a:cs typeface="+mn-cs"/>
              </a:rPr>
              <a:t>5) </a:t>
            </a:r>
          </a:p>
          <a:p>
            <a:r>
              <a:rPr lang="nb-NO" sz="1200" b="0" i="0" u="none" strike="noStrike" kern="1200" dirty="0">
                <a:solidFill>
                  <a:schemeClr val="tx1"/>
                </a:solidFill>
                <a:effectLst/>
                <a:latin typeface="+mn-lt"/>
                <a:ea typeface="+mn-ea"/>
                <a:cs typeface="+mn-cs"/>
              </a:rPr>
              <a:t>6) Interessant at f.eks. Meta startet som et ideelt prosjekt for </a:t>
            </a:r>
            <a:r>
              <a:rPr lang="nb-NO" sz="1200" b="0" i="0" u="none" strike="noStrike" kern="1200" dirty="0" err="1">
                <a:solidFill>
                  <a:schemeClr val="tx1"/>
                </a:solidFill>
                <a:effectLst/>
                <a:latin typeface="+mn-lt"/>
                <a:ea typeface="+mn-ea"/>
                <a:cs typeface="+mn-cs"/>
              </a:rPr>
              <a:t>sosialiserign</a:t>
            </a:r>
            <a:r>
              <a:rPr lang="nb-NO" sz="1200" b="0" i="0" u="none" strike="noStrike" kern="1200" dirty="0">
                <a:solidFill>
                  <a:schemeClr val="tx1"/>
                </a:solidFill>
                <a:effectLst/>
                <a:latin typeface="+mn-lt"/>
                <a:ea typeface="+mn-ea"/>
                <a:cs typeface="+mn-cs"/>
              </a:rPr>
              <a:t> på et </a:t>
            </a:r>
            <a:r>
              <a:rPr lang="nb-NO" sz="1200" b="0" i="0" u="none" strike="noStrike" kern="1200" dirty="0" err="1">
                <a:solidFill>
                  <a:schemeClr val="tx1"/>
                </a:solidFill>
                <a:effectLst/>
                <a:latin typeface="+mn-lt"/>
                <a:ea typeface="+mn-ea"/>
                <a:cs typeface="+mn-cs"/>
              </a:rPr>
              <a:t>universiet</a:t>
            </a:r>
            <a:r>
              <a:rPr lang="nb-NO" sz="1200" b="0" i="0" u="none" strike="noStrike" kern="1200" dirty="0">
                <a:solidFill>
                  <a:schemeClr val="tx1"/>
                </a:solidFill>
                <a:effectLst/>
                <a:latin typeface="+mn-lt"/>
                <a:ea typeface="+mn-ea"/>
                <a:cs typeface="+mn-cs"/>
              </a:rPr>
              <a:t>… Nå en </a:t>
            </a:r>
            <a:r>
              <a:rPr lang="nb-NO" sz="1200" b="0" i="0" u="none" strike="noStrike" kern="1200" dirty="0" err="1">
                <a:solidFill>
                  <a:schemeClr val="tx1"/>
                </a:solidFill>
                <a:effectLst/>
                <a:latin typeface="+mn-lt"/>
                <a:ea typeface="+mn-ea"/>
                <a:cs typeface="+mn-cs"/>
              </a:rPr>
              <a:t>pengemaksin</a:t>
            </a:r>
            <a:r>
              <a:rPr lang="nb-NO" sz="1200" b="0" i="0" u="none" strike="noStrike" kern="1200" dirty="0">
                <a:solidFill>
                  <a:schemeClr val="tx1"/>
                </a:solidFill>
                <a:effectLst/>
                <a:latin typeface="+mn-lt"/>
                <a:ea typeface="+mn-ea"/>
                <a:cs typeface="+mn-cs"/>
              </a:rPr>
              <a:t> som skyr få midler, og kun er "snille" når det er i frykt for nytt lovverk eller </a:t>
            </a:r>
            <a:r>
              <a:rPr lang="nb-NO" sz="1200" b="0" i="0" u="none" strike="noStrike" kern="1200" dirty="0" err="1">
                <a:solidFill>
                  <a:schemeClr val="tx1"/>
                </a:solidFill>
                <a:effectLst/>
                <a:latin typeface="+mn-lt"/>
                <a:ea typeface="+mn-ea"/>
                <a:cs typeface="+mn-cs"/>
              </a:rPr>
              <a:t>lgiende</a:t>
            </a:r>
            <a:endParaRPr lang="nb-NO" sz="1200" b="0" i="0" u="none" strike="noStrike" kern="1200" dirty="0">
              <a:solidFill>
                <a:schemeClr val="tx1"/>
              </a:solidFill>
              <a:effectLst/>
              <a:latin typeface="+mn-lt"/>
              <a:ea typeface="+mn-ea"/>
              <a:cs typeface="+mn-cs"/>
            </a:endParaRPr>
          </a:p>
          <a:p>
            <a:r>
              <a:rPr lang="nb-NO" sz="1200" b="0" i="0" u="none" strike="noStrike" kern="1200" dirty="0">
                <a:solidFill>
                  <a:schemeClr val="tx1"/>
                </a:solidFill>
                <a:effectLst/>
                <a:latin typeface="+mn-lt"/>
                <a:ea typeface="+mn-ea"/>
                <a:cs typeface="+mn-cs"/>
              </a:rPr>
              <a:t>	Litt som at det er jo produsentene og </a:t>
            </a:r>
            <a:r>
              <a:rPr lang="nb-NO" sz="1200" b="0" i="0" u="none" strike="noStrike" kern="1200" dirty="0" err="1">
                <a:solidFill>
                  <a:schemeClr val="tx1"/>
                </a:solidFill>
                <a:effectLst/>
                <a:latin typeface="+mn-lt"/>
                <a:ea typeface="+mn-ea"/>
                <a:cs typeface="+mn-cs"/>
              </a:rPr>
              <a:t>dealerne</a:t>
            </a:r>
            <a:r>
              <a:rPr lang="nb-NO" sz="1200" b="0" i="0" u="none" strike="noStrike" kern="1200" dirty="0">
                <a:solidFill>
                  <a:schemeClr val="tx1"/>
                </a:solidFill>
                <a:effectLst/>
                <a:latin typeface="+mn-lt"/>
                <a:ea typeface="+mn-ea"/>
                <a:cs typeface="+mn-cs"/>
              </a:rPr>
              <a:t>, ikke de narkomane sin skyld at de havner feil ut.</a:t>
            </a:r>
          </a:p>
          <a:p>
            <a:endParaRPr lang="nb-NO" sz="1200" b="0" i="0" u="none" strike="noStrike" kern="1200" dirty="0">
              <a:solidFill>
                <a:schemeClr val="tx1"/>
              </a:solidFill>
              <a:effectLst/>
              <a:latin typeface="+mn-lt"/>
              <a:ea typeface="+mn-ea"/>
              <a:cs typeface="+mn-cs"/>
            </a:endParaRPr>
          </a:p>
          <a:p>
            <a:r>
              <a:rPr lang="nb-NO" sz="1200" b="0" i="0" u="none" strike="noStrike" kern="1200" dirty="0">
                <a:solidFill>
                  <a:schemeClr val="tx1"/>
                </a:solidFill>
                <a:effectLst/>
                <a:latin typeface="+mn-lt"/>
                <a:ea typeface="+mn-ea"/>
                <a:cs typeface="+mn-cs"/>
              </a:rPr>
              <a:t>7) Hvem skal bestemme reglene? Har de effekt? Kan man gå rundt?  Tvinge frem små endringer?   Alt blir bare å fikse </a:t>
            </a:r>
            <a:r>
              <a:rPr lang="nb-NO" sz="1200" b="0" i="0" u="none" strike="noStrike" kern="1200" dirty="0" err="1">
                <a:solidFill>
                  <a:schemeClr val="tx1"/>
                </a:solidFill>
                <a:effectLst/>
                <a:latin typeface="+mn-lt"/>
                <a:ea typeface="+mn-ea"/>
                <a:cs typeface="+mn-cs"/>
              </a:rPr>
              <a:t>symptome,r</a:t>
            </a:r>
            <a:r>
              <a:rPr lang="nb-NO" sz="1200" b="0" i="0" u="none" strike="noStrike" kern="1200" dirty="0">
                <a:solidFill>
                  <a:schemeClr val="tx1"/>
                </a:solidFill>
                <a:effectLst/>
                <a:latin typeface="+mn-lt"/>
                <a:ea typeface="+mn-ea"/>
                <a:cs typeface="+mn-cs"/>
              </a:rPr>
              <a:t> ikke problemene…</a:t>
            </a:r>
          </a:p>
          <a:p>
            <a:r>
              <a:rPr lang="nb-NO" sz="1200" b="0" i="0" u="none" strike="noStrike" kern="1200" dirty="0">
                <a:solidFill>
                  <a:schemeClr val="tx1"/>
                </a:solidFill>
                <a:effectLst/>
                <a:latin typeface="+mn-lt"/>
                <a:ea typeface="+mn-ea"/>
                <a:cs typeface="+mn-cs"/>
              </a:rPr>
              <a:t>8) </a:t>
            </a:r>
          </a:p>
          <a:p>
            <a:r>
              <a:rPr lang="nb-NO" dirty="0"/>
              <a:t>	a) Gradvis avvenning/tiltak – en time mindre om dagen, gir oss en hel arbeidsdag ekstra (til hvile).  Begynn med mobilhotell siste timen før leggetid</a:t>
            </a:r>
          </a:p>
          <a:p>
            <a:r>
              <a:rPr lang="nb-NO" dirty="0"/>
              <a:t>	b) </a:t>
            </a:r>
            <a:r>
              <a:rPr lang="nb-NO" dirty="0" err="1"/>
              <a:t>Myndighetsnkontroll</a:t>
            </a:r>
            <a:r>
              <a:rPr lang="nb-NO" dirty="0"/>
              <a:t> – hvorfor ikke følge malen om vinmonopol røykelov, aldersgrenser  energidrikker osv.</a:t>
            </a:r>
          </a:p>
          <a:p>
            <a:r>
              <a:rPr lang="nb-NO" dirty="0"/>
              <a:t>	Vi har alderskontroll på filmer, men ikke like tydelig på digitalt innhold på "internett"</a:t>
            </a:r>
          </a:p>
          <a:p>
            <a:endParaRPr lang="nb-NO" dirty="0"/>
          </a:p>
        </p:txBody>
      </p:sp>
      <p:sp>
        <p:nvSpPr>
          <p:cNvPr id="4" name="Slide Number Placeholder 3"/>
          <p:cNvSpPr>
            <a:spLocks noGrp="1"/>
          </p:cNvSpPr>
          <p:nvPr>
            <p:ph type="sldNum" sz="quarter" idx="5"/>
          </p:nvPr>
        </p:nvSpPr>
        <p:spPr/>
        <p:txBody>
          <a:bodyPr/>
          <a:lstStyle/>
          <a:p>
            <a:fld id="{479B9F77-3956-4D7C-9BB6-843FBA0BDBD7}" type="slidenum">
              <a:rPr lang="nb-NO" smtClean="0"/>
              <a:t>24</a:t>
            </a:fld>
            <a:endParaRPr lang="nb-NO"/>
          </a:p>
        </p:txBody>
      </p:sp>
    </p:spTree>
    <p:extLst>
      <p:ext uri="{BB962C8B-B14F-4D97-AF65-F5344CB8AC3E}">
        <p14:creationId xmlns:p14="http://schemas.microsoft.com/office/powerpoint/2010/main" val="1133514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nb-NO"/>
          </a:p>
        </p:txBody>
      </p:sp>
      <p:sp>
        <p:nvSpPr>
          <p:cNvPr id="3" name="Notes Placeholder 2"/>
          <p:cNvSpPr>
            <a:spLocks noGrp="1"/>
          </p:cNvSpPr>
          <p:nvPr>
            <p:ph type="body" idx="1"/>
          </p:nvPr>
        </p:nvSpPr>
        <p:spPr/>
        <p:txBody>
          <a:bodyPr/>
          <a:lstStyle/>
          <a:p>
            <a:pPr marL="0" indent="0">
              <a:buNone/>
            </a:pPr>
            <a:r>
              <a:rPr lang="en-US" b="1" dirty="0"/>
              <a:t>2010 - Et </a:t>
            </a:r>
            <a:r>
              <a:rPr lang="en-US" b="1" dirty="0" err="1"/>
              <a:t>vendepunkt</a:t>
            </a:r>
            <a:r>
              <a:rPr lang="en-US" b="1" dirty="0"/>
              <a:t> – </a:t>
            </a:r>
            <a:r>
              <a:rPr lang="en-US" b="1" dirty="0" err="1"/>
              <a:t>ikke</a:t>
            </a:r>
            <a:r>
              <a:rPr lang="en-US" b="1" dirty="0"/>
              <a:t> </a:t>
            </a:r>
            <a:r>
              <a:rPr lang="en-US" b="1" dirty="0" err="1"/>
              <a:t>på</a:t>
            </a:r>
            <a:r>
              <a:rPr lang="en-US" b="1" dirty="0"/>
              <a:t> </a:t>
            </a:r>
            <a:r>
              <a:rPr lang="en-US" b="1" dirty="0" err="1"/>
              <a:t>grunn</a:t>
            </a:r>
            <a:r>
              <a:rPr lang="en-US" b="1" dirty="0"/>
              <a:t> av mitt </a:t>
            </a:r>
            <a:r>
              <a:rPr lang="en-US" b="1" dirty="0" err="1"/>
              <a:t>foredrag</a:t>
            </a:r>
            <a:r>
              <a:rPr lang="en-US" b="1" dirty="0"/>
              <a:t>, men i </a:t>
            </a:r>
            <a:r>
              <a:rPr lang="en-US" b="1" dirty="0" err="1"/>
              <a:t>samfunnet</a:t>
            </a:r>
            <a:r>
              <a:rPr lang="en-US" b="1" dirty="0"/>
              <a:t> </a:t>
            </a:r>
            <a:r>
              <a:rPr lang="en-US" b="1" dirty="0" err="1"/>
              <a:t>ellers</a:t>
            </a:r>
            <a:endParaRPr lang="en-US" b="1" dirty="0"/>
          </a:p>
          <a:p>
            <a:pPr marL="0" indent="0">
              <a:buNone/>
            </a:pPr>
            <a:endParaRPr lang="en-US" b="1" dirty="0"/>
          </a:p>
          <a:p>
            <a:pPr marL="171450" indent="-171450">
              <a:buFontTx/>
              <a:buChar char="-"/>
            </a:pPr>
            <a:r>
              <a:rPr lang="nb-NO" dirty="0"/>
              <a:t>🟢</a:t>
            </a:r>
            <a:r>
              <a:rPr lang="en-US" b="1" dirty="0"/>
              <a:t>NB! </a:t>
            </a:r>
            <a:r>
              <a:rPr lang="en-US" dirty="0" err="1"/>
              <a:t>Farlig</a:t>
            </a:r>
            <a:r>
              <a:rPr lang="en-US" dirty="0"/>
              <a:t> å </a:t>
            </a:r>
            <a:r>
              <a:rPr lang="en-US" dirty="0" err="1"/>
              <a:t>forenkle</a:t>
            </a:r>
            <a:r>
              <a:rPr lang="en-US" dirty="0"/>
              <a:t> </a:t>
            </a:r>
            <a:r>
              <a:rPr lang="en-US" dirty="0" err="1"/>
              <a:t>statistikk</a:t>
            </a:r>
            <a:r>
              <a:rPr lang="en-US" dirty="0"/>
              <a:t> </a:t>
            </a:r>
            <a:r>
              <a:rPr lang="en-US" dirty="0" err="1"/>
              <a:t>så</a:t>
            </a:r>
            <a:r>
              <a:rPr lang="en-US" dirty="0"/>
              <a:t> </a:t>
            </a:r>
            <a:r>
              <a:rPr lang="en-US" dirty="0" err="1"/>
              <a:t>mye</a:t>
            </a:r>
            <a:r>
              <a:rPr lang="en-US" dirty="0"/>
              <a:t> </a:t>
            </a:r>
            <a:r>
              <a:rPr lang="en-US" dirty="0" err="1"/>
              <a:t>som</a:t>
            </a:r>
            <a:r>
              <a:rPr lang="en-US" dirty="0"/>
              <a:t> </a:t>
            </a:r>
            <a:r>
              <a:rPr lang="en-US" dirty="0" err="1"/>
              <a:t>jeg</a:t>
            </a:r>
            <a:r>
              <a:rPr lang="en-US" dirty="0"/>
              <a:t> </a:t>
            </a:r>
            <a:r>
              <a:rPr lang="en-US" dirty="0" err="1"/>
              <a:t>nå</a:t>
            </a:r>
            <a:r>
              <a:rPr lang="en-US" dirty="0"/>
              <a:t> </a:t>
            </a:r>
            <a:r>
              <a:rPr lang="en-US" dirty="0" err="1"/>
              <a:t>skal</a:t>
            </a:r>
            <a:r>
              <a:rPr lang="en-US" dirty="0"/>
              <a:t> </a:t>
            </a:r>
            <a:r>
              <a:rPr lang="en-US" dirty="0" err="1"/>
              <a:t>gjøre</a:t>
            </a:r>
            <a:r>
              <a:rPr lang="en-US" dirty="0"/>
              <a:t>, men </a:t>
            </a:r>
            <a:r>
              <a:rPr lang="en-US" dirty="0" err="1"/>
              <a:t>vil</a:t>
            </a:r>
            <a:r>
              <a:rPr lang="en-US" dirty="0"/>
              <a:t> vise et </a:t>
            </a:r>
            <a:r>
              <a:rPr lang="en-US" dirty="0" err="1"/>
              <a:t>poeng</a:t>
            </a:r>
            <a:endParaRPr lang="en-US" dirty="0"/>
          </a:p>
          <a:p>
            <a:pPr marL="171450" indent="-171450">
              <a:buFontTx/>
              <a:buChar char="-"/>
            </a:pPr>
            <a:endParaRPr lang="en-US" dirty="0"/>
          </a:p>
          <a:p>
            <a:pPr marL="0" indent="0">
              <a:buFontTx/>
              <a:buNone/>
            </a:pPr>
            <a:r>
              <a:rPr lang="en-US" b="1" dirty="0" err="1"/>
              <a:t>Kjør</a:t>
            </a:r>
            <a:r>
              <a:rPr lang="en-US" b="1" dirty="0"/>
              <a:t> </a:t>
            </a:r>
            <a:r>
              <a:rPr lang="en-US" b="1" dirty="0" err="1"/>
              <a:t>frem</a:t>
            </a:r>
            <a:r>
              <a:rPr lang="en-US" b="1" dirty="0"/>
              <a:t> </a:t>
            </a:r>
            <a:r>
              <a:rPr lang="en-US" b="1" dirty="0" err="1"/>
              <a:t>grafene</a:t>
            </a:r>
            <a:r>
              <a:rPr lang="en-US" b="1" dirty="0"/>
              <a:t>….</a:t>
            </a:r>
          </a:p>
          <a:p>
            <a:pPr marL="0" indent="0">
              <a:buFontTx/>
              <a:buNone/>
            </a:pPr>
            <a:r>
              <a:rPr lang="en-US" b="1" dirty="0"/>
              <a:t>	-</a:t>
            </a:r>
            <a:r>
              <a:rPr lang="en-US" b="0" dirty="0"/>
              <a:t> For IQ = </a:t>
            </a:r>
            <a:r>
              <a:rPr lang="en-US" b="1" dirty="0"/>
              <a:t>Flynn </a:t>
            </a:r>
            <a:r>
              <a:rPr lang="en-US" b="1" dirty="0" err="1"/>
              <a:t>effekten</a:t>
            </a:r>
            <a:endParaRPr lang="en-US" b="1" dirty="0"/>
          </a:p>
          <a:p>
            <a:endParaRPr lang="en-US" b="1" dirty="0"/>
          </a:p>
          <a:p>
            <a:r>
              <a:rPr lang="en-US" b="1" dirty="0" err="1"/>
              <a:t>Hva</a:t>
            </a:r>
            <a:r>
              <a:rPr lang="en-US" b="1" dirty="0"/>
              <a:t> </a:t>
            </a:r>
            <a:r>
              <a:rPr lang="en-US" b="1" dirty="0" err="1"/>
              <a:t>skjedde</a:t>
            </a:r>
            <a:r>
              <a:rPr lang="en-US" b="1" dirty="0"/>
              <a:t> I 2010?</a:t>
            </a:r>
          </a:p>
          <a:p>
            <a:pPr marL="171450" indent="-171450">
              <a:buFontTx/>
              <a:buChar char="-"/>
            </a:pPr>
            <a:r>
              <a:rPr lang="nb-NO" dirty="0"/>
              <a:t>🟢</a:t>
            </a:r>
            <a:r>
              <a:rPr lang="en-US" b="0" dirty="0" err="1"/>
              <a:t>Fikk</a:t>
            </a:r>
            <a:r>
              <a:rPr lang="en-US" b="0" dirty="0"/>
              <a:t> </a:t>
            </a:r>
            <a:r>
              <a:rPr lang="en-US" b="1" dirty="0" err="1"/>
              <a:t>smarttelfoner</a:t>
            </a:r>
            <a:r>
              <a:rPr lang="en-US" b="1" dirty="0"/>
              <a:t>, </a:t>
            </a:r>
            <a:r>
              <a:rPr lang="en-US" b="1" dirty="0" err="1"/>
              <a:t>internettjenester</a:t>
            </a:r>
            <a:r>
              <a:rPr lang="en-US" b="1" dirty="0"/>
              <a:t>, </a:t>
            </a:r>
            <a:r>
              <a:rPr lang="en-US" b="1" dirty="0" err="1"/>
              <a:t>sosiale</a:t>
            </a:r>
            <a:r>
              <a:rPr lang="en-US" b="1" dirty="0"/>
              <a:t> </a:t>
            </a:r>
            <a:r>
              <a:rPr lang="en-US" b="1" dirty="0" err="1"/>
              <a:t>medier</a:t>
            </a:r>
            <a:endParaRPr lang="en-US" b="1" dirty="0"/>
          </a:p>
          <a:p>
            <a:pPr marL="171450" indent="-171450">
              <a:buFontTx/>
              <a:buChar char="-"/>
            </a:pPr>
            <a:r>
              <a:rPr lang="nb-NO" dirty="0"/>
              <a:t>🟢</a:t>
            </a:r>
            <a:r>
              <a:rPr lang="en-US" dirty="0"/>
              <a:t>For mange </a:t>
            </a:r>
            <a:r>
              <a:rPr lang="en-US" dirty="0" err="1"/>
              <a:t>faktorer</a:t>
            </a:r>
            <a:r>
              <a:rPr lang="en-US" dirty="0"/>
              <a:t> vet vi det </a:t>
            </a:r>
            <a:r>
              <a:rPr lang="en-US" dirty="0" err="1"/>
              <a:t>skyldes</a:t>
            </a:r>
            <a:r>
              <a:rPr lang="en-US" dirty="0"/>
              <a:t>  </a:t>
            </a:r>
            <a:r>
              <a:rPr lang="en-US" dirty="0" err="1"/>
              <a:t>teknologi</a:t>
            </a:r>
            <a:r>
              <a:rPr lang="en-US" dirty="0"/>
              <a:t>, for </a:t>
            </a:r>
            <a:r>
              <a:rPr lang="en-US" dirty="0" err="1"/>
              <a:t>andre</a:t>
            </a:r>
            <a:r>
              <a:rPr lang="en-US" dirty="0"/>
              <a:t> </a:t>
            </a:r>
            <a:r>
              <a:rPr lang="en-US" dirty="0" err="1"/>
              <a:t>mye</a:t>
            </a:r>
            <a:r>
              <a:rPr lang="en-US" dirty="0"/>
              <a:t> </a:t>
            </a:r>
            <a:r>
              <a:rPr lang="en-US" dirty="0" err="1"/>
              <a:t>som</a:t>
            </a:r>
            <a:r>
              <a:rPr lang="en-US" dirty="0"/>
              <a:t> </a:t>
            </a:r>
            <a:r>
              <a:rPr lang="en-US" dirty="0" err="1"/>
              <a:t>tyder</a:t>
            </a:r>
            <a:r>
              <a:rPr lang="en-US" dirty="0"/>
              <a:t> </a:t>
            </a:r>
            <a:r>
              <a:rPr lang="en-US" dirty="0" err="1"/>
              <a:t>på</a:t>
            </a:r>
            <a:r>
              <a:rPr lang="en-US" dirty="0"/>
              <a:t> </a:t>
            </a:r>
            <a:r>
              <a:rPr lang="en-US" b="1" dirty="0" err="1"/>
              <a:t>indirekte</a:t>
            </a:r>
            <a:r>
              <a:rPr lang="en-US" b="1" dirty="0"/>
              <a:t> </a:t>
            </a:r>
            <a:r>
              <a:rPr lang="en-US" b="1" dirty="0" err="1"/>
              <a:t>koblinger</a:t>
            </a:r>
            <a:r>
              <a:rPr lang="en-US" b="1" dirty="0"/>
              <a:t>.</a:t>
            </a:r>
          </a:p>
          <a:p>
            <a:pPr marL="628650" lvl="1" indent="-171450">
              <a:buFontTx/>
              <a:buChar char="-"/>
            </a:pPr>
            <a:r>
              <a:rPr lang="en-US" b="1" dirty="0" err="1"/>
              <a:t>F.eks</a:t>
            </a:r>
            <a:r>
              <a:rPr lang="en-US" b="1" dirty="0"/>
              <a:t>. </a:t>
            </a:r>
            <a:r>
              <a:rPr lang="en-US" b="1" dirty="0" err="1"/>
              <a:t>Så</a:t>
            </a:r>
            <a:r>
              <a:rPr lang="en-US" b="1" dirty="0"/>
              <a:t> </a:t>
            </a:r>
            <a:r>
              <a:rPr lang="en-US" b="1" dirty="0" err="1"/>
              <a:t>bedres</a:t>
            </a:r>
            <a:r>
              <a:rPr lang="en-US" b="1" dirty="0"/>
              <a:t> ADHD/</a:t>
            </a:r>
            <a:r>
              <a:rPr lang="en-US" b="1" dirty="0" err="1"/>
              <a:t>konsentrasjonsvansker</a:t>
            </a:r>
            <a:r>
              <a:rPr lang="en-US" b="1" dirty="0"/>
              <a:t> </a:t>
            </a:r>
            <a:r>
              <a:rPr lang="en-US" b="1" dirty="0" err="1"/>
              <a:t>vesentlig</a:t>
            </a:r>
            <a:r>
              <a:rPr lang="en-US" b="1" dirty="0"/>
              <a:t> </a:t>
            </a:r>
            <a:r>
              <a:rPr lang="en-US" b="1" dirty="0" err="1"/>
              <a:t>ved</a:t>
            </a:r>
            <a:r>
              <a:rPr lang="en-US" b="1" dirty="0"/>
              <a:t> å </a:t>
            </a:r>
            <a:r>
              <a:rPr lang="en-US" b="1" dirty="0" err="1"/>
              <a:t>fjerne</a:t>
            </a:r>
            <a:r>
              <a:rPr lang="en-US" b="1" dirty="0"/>
              <a:t> </a:t>
            </a:r>
            <a:r>
              <a:rPr lang="en-US" b="1" dirty="0" err="1"/>
              <a:t>skjemrtid</a:t>
            </a:r>
            <a:r>
              <a:rPr lang="en-US" b="1" dirty="0"/>
              <a:t> </a:t>
            </a:r>
            <a:r>
              <a:rPr lang="en-US" b="0" dirty="0"/>
              <a:t>(</a:t>
            </a:r>
            <a:r>
              <a:rPr lang="en-US" b="0" dirty="0" err="1"/>
              <a:t>og</a:t>
            </a:r>
            <a:r>
              <a:rPr lang="en-US" b="0" dirty="0"/>
              <a:t> </a:t>
            </a:r>
            <a:r>
              <a:rPr lang="en-US" b="0" dirty="0" err="1"/>
              <a:t>sukker</a:t>
            </a:r>
            <a:r>
              <a:rPr lang="en-US" b="0" dirty="0"/>
              <a:t>)</a:t>
            </a:r>
          </a:p>
          <a:p>
            <a:pPr marL="171450" indent="-171450">
              <a:buFontTx/>
              <a:buChar char="-"/>
            </a:pPr>
            <a:r>
              <a:rPr lang="en-US" dirty="0" err="1"/>
              <a:t>Ironisk</a:t>
            </a:r>
            <a:r>
              <a:rPr lang="en-US" dirty="0"/>
              <a:t> </a:t>
            </a:r>
            <a:r>
              <a:rPr lang="en-US" dirty="0" err="1"/>
              <a:t>nok</a:t>
            </a:r>
            <a:r>
              <a:rPr lang="en-US" dirty="0"/>
              <a:t> </a:t>
            </a:r>
            <a:r>
              <a:rPr lang="en-US" dirty="0" err="1"/>
              <a:t>samtidig</a:t>
            </a:r>
            <a:r>
              <a:rPr lang="en-US" dirty="0"/>
              <a:t>  </a:t>
            </a:r>
            <a:r>
              <a:rPr lang="en-US" dirty="0" err="1"/>
              <a:t>som</a:t>
            </a:r>
            <a:r>
              <a:rPr lang="en-US" dirty="0"/>
              <a:t> </a:t>
            </a:r>
            <a:r>
              <a:rPr lang="en-US" dirty="0" err="1"/>
              <a:t>foredrag</a:t>
            </a:r>
            <a:r>
              <a:rPr lang="en-US" dirty="0"/>
              <a:t> </a:t>
            </a:r>
            <a:r>
              <a:rPr lang="en-US" b="1" dirty="0"/>
              <a:t>om </a:t>
            </a:r>
            <a:r>
              <a:rPr lang="en-US" b="1" dirty="0" err="1"/>
              <a:t>fordelene</a:t>
            </a:r>
            <a:r>
              <a:rPr lang="en-US" b="1" dirty="0"/>
              <a:t> </a:t>
            </a:r>
            <a:r>
              <a:rPr lang="en-US" b="1" dirty="0" err="1"/>
              <a:t>ved</a:t>
            </a:r>
            <a:r>
              <a:rPr lang="en-US" b="1" dirty="0"/>
              <a:t> den nye </a:t>
            </a:r>
            <a:r>
              <a:rPr lang="en-US" b="1" dirty="0" err="1"/>
              <a:t>tekonologien</a:t>
            </a:r>
            <a:endParaRPr lang="en-US" b="1" dirty="0"/>
          </a:p>
          <a:p>
            <a:pPr marL="171450" indent="-171450">
              <a:buFontTx/>
              <a:buChar char="-"/>
            </a:pPr>
            <a:r>
              <a:rPr lang="nb-NO" dirty="0"/>
              <a:t>🔴</a:t>
            </a:r>
            <a:r>
              <a:rPr lang="nb-NO" b="1" dirty="0"/>
              <a:t>ADHD-diagnoser</a:t>
            </a:r>
            <a:r>
              <a:rPr lang="nb-NO" dirty="0"/>
              <a:t> tilsynelatende henger "etter" –lettest å sette på </a:t>
            </a:r>
            <a:r>
              <a:rPr lang="nb-NO" dirty="0" err="1"/>
              <a:t>barndiagnosen</a:t>
            </a:r>
            <a:r>
              <a:rPr lang="nb-NO" dirty="0"/>
              <a:t> tar lang tid å sette, kommer først av "hele barndommen" digitalisert (telefoner, sosiale medier </a:t>
            </a:r>
            <a:r>
              <a:rPr lang="nb-NO" dirty="0" err="1"/>
              <a:t>osv</a:t>
            </a:r>
            <a:r>
              <a:rPr lang="nb-NO" dirty="0"/>
              <a:t> tidligere)</a:t>
            </a:r>
          </a:p>
          <a:p>
            <a:endParaRPr lang="nb-NO" dirty="0"/>
          </a:p>
          <a:p>
            <a:r>
              <a:rPr lang="nb-NO" b="1" dirty="0"/>
              <a:t>Tanker:</a:t>
            </a:r>
          </a:p>
          <a:p>
            <a:pPr marL="171450" indent="-171450">
              <a:buFontTx/>
              <a:buChar char="-"/>
            </a:pPr>
            <a:r>
              <a:rPr lang="nb-NO" dirty="0"/>
              <a:t>Smarttelefoner, sosiale medier og digitale tjenester er et av </a:t>
            </a:r>
            <a:r>
              <a:rPr lang="nb-NO" b="1" dirty="0"/>
              <a:t>verdens største eksperiment </a:t>
            </a:r>
            <a:r>
              <a:rPr lang="nb-NO" dirty="0"/>
              <a:t>uten å kjenne ønskede effekter eller bieffekter</a:t>
            </a:r>
          </a:p>
          <a:p>
            <a:pPr marL="171450" indent="-171450">
              <a:buFontTx/>
              <a:buChar char="-"/>
            </a:pPr>
            <a:endParaRPr lang="nb-NO" dirty="0"/>
          </a:p>
          <a:p>
            <a:pPr marL="0" indent="0">
              <a:buFontTx/>
              <a:buNone/>
            </a:pPr>
            <a:r>
              <a:rPr lang="nb-NO" dirty="0"/>
              <a:t>=================================== Kutt det under?</a:t>
            </a:r>
          </a:p>
          <a:p>
            <a:pPr marL="0" indent="0">
              <a:buFontTx/>
              <a:buNone/>
            </a:pPr>
            <a:endParaRPr lang="nb-NO" dirty="0"/>
          </a:p>
          <a:p>
            <a:pPr marL="171450" indent="-171450">
              <a:buFontTx/>
              <a:buChar char="-"/>
            </a:pPr>
            <a:r>
              <a:rPr lang="nb-NO" dirty="0"/>
              <a:t>🔴</a:t>
            </a:r>
            <a:r>
              <a:rPr lang="nb-NO" dirty="0">
                <a:solidFill>
                  <a:srgbClr val="FF0000"/>
                </a:solidFill>
              </a:rPr>
              <a:t>Vi har delvis sett det før:</a:t>
            </a:r>
          </a:p>
          <a:p>
            <a:r>
              <a:rPr lang="nb-NO" dirty="0">
                <a:solidFill>
                  <a:srgbClr val="FF0000"/>
                </a:solidFill>
              </a:rPr>
              <a:t>	- </a:t>
            </a:r>
            <a:r>
              <a:rPr lang="nb-NO" b="1" dirty="0">
                <a:solidFill>
                  <a:srgbClr val="FF0000"/>
                </a:solidFill>
              </a:rPr>
              <a:t>Røyking</a:t>
            </a:r>
            <a:r>
              <a:rPr lang="nb-NO" dirty="0">
                <a:solidFill>
                  <a:srgbClr val="FF0000"/>
                </a:solidFill>
              </a:rPr>
              <a:t> – leger trodde det kunne kurere sykdom (kols, astma </a:t>
            </a:r>
            <a:r>
              <a:rPr lang="nb-NO" dirty="0" err="1">
                <a:solidFill>
                  <a:srgbClr val="FF0000"/>
                </a:solidFill>
              </a:rPr>
              <a:t>osv</a:t>
            </a:r>
            <a:r>
              <a:rPr lang="nb-NO" dirty="0">
                <a:solidFill>
                  <a:srgbClr val="FF0000"/>
                </a:solidFill>
              </a:rPr>
              <a:t>) osv.</a:t>
            </a:r>
          </a:p>
          <a:p>
            <a:r>
              <a:rPr lang="nb-NO" dirty="0">
                <a:solidFill>
                  <a:srgbClr val="FF0000"/>
                </a:solidFill>
              </a:rPr>
              <a:t>	- </a:t>
            </a:r>
            <a:r>
              <a:rPr lang="nb-NO" b="1" dirty="0">
                <a:solidFill>
                  <a:srgbClr val="FF0000"/>
                </a:solidFill>
              </a:rPr>
              <a:t>Radioaktivite</a:t>
            </a:r>
            <a:r>
              <a:rPr lang="nb-NO" dirty="0">
                <a:solidFill>
                  <a:srgbClr val="FF0000"/>
                </a:solidFill>
              </a:rPr>
              <a:t>t - tidlig 1900-tallet: radioaktiv tannkrem, kosmetikk og medisin</a:t>
            </a:r>
          </a:p>
          <a:p>
            <a:r>
              <a:rPr lang="nb-NO" dirty="0">
                <a:solidFill>
                  <a:srgbClr val="FF0000"/>
                </a:solidFill>
              </a:rPr>
              <a:t>	- </a:t>
            </a:r>
            <a:r>
              <a:rPr lang="nb-NO" b="1" dirty="0">
                <a:solidFill>
                  <a:srgbClr val="FF0000"/>
                </a:solidFill>
              </a:rPr>
              <a:t>Lettbrus</a:t>
            </a:r>
            <a:r>
              <a:rPr lang="nb-NO" dirty="0">
                <a:solidFill>
                  <a:srgbClr val="FF0000"/>
                </a:solidFill>
              </a:rPr>
              <a:t> – det sunne alternativet som ikke var sundt</a:t>
            </a:r>
          </a:p>
          <a:p>
            <a:pPr marL="171450" indent="-171450">
              <a:buFontTx/>
              <a:buChar char="-"/>
            </a:pPr>
            <a:r>
              <a:rPr lang="nb-NO" dirty="0"/>
              <a:t>🔴</a:t>
            </a:r>
            <a:r>
              <a:rPr lang="nb-NO" dirty="0">
                <a:solidFill>
                  <a:srgbClr val="FF0000"/>
                </a:solidFill>
              </a:rPr>
              <a:t>Vi klarer det nok "temme" det denne gangen også, men da </a:t>
            </a:r>
            <a:r>
              <a:rPr lang="nb-NO" b="1" dirty="0">
                <a:solidFill>
                  <a:srgbClr val="FF0000"/>
                </a:solidFill>
              </a:rPr>
              <a:t>må vi raskt bli mer bevisste</a:t>
            </a:r>
          </a:p>
          <a:p>
            <a:pPr marL="171450" indent="-171450">
              <a:buFontTx/>
              <a:buChar char="-"/>
            </a:pPr>
            <a:r>
              <a:rPr lang="nb-NO" dirty="0"/>
              <a:t>🔴</a:t>
            </a:r>
            <a:r>
              <a:rPr lang="nb-NO" dirty="0">
                <a:solidFill>
                  <a:srgbClr val="FF0000"/>
                </a:solidFill>
              </a:rPr>
              <a:t>Teknologi har en merkelig posisjon der det </a:t>
            </a:r>
            <a:r>
              <a:rPr lang="nb-NO" b="1" dirty="0">
                <a:solidFill>
                  <a:srgbClr val="FF0000"/>
                </a:solidFill>
              </a:rPr>
              <a:t>"opplagt er bra og har positive sider" </a:t>
            </a:r>
            <a:r>
              <a:rPr lang="nb-NO" dirty="0">
                <a:solidFill>
                  <a:srgbClr val="FF0000"/>
                </a:solidFill>
              </a:rPr>
              <a:t>– men vi har ikke utviklet </a:t>
            </a:r>
            <a:r>
              <a:rPr lang="nb-NO" b="0" dirty="0">
                <a:solidFill>
                  <a:srgbClr val="FF0000"/>
                </a:solidFill>
              </a:rPr>
              <a:t>oss</a:t>
            </a:r>
            <a:r>
              <a:rPr lang="nb-NO" b="1" dirty="0">
                <a:solidFill>
                  <a:srgbClr val="FF0000"/>
                </a:solidFill>
              </a:rPr>
              <a:t> evolusjonært </a:t>
            </a:r>
            <a:r>
              <a:rPr lang="nb-NO" dirty="0">
                <a:solidFill>
                  <a:srgbClr val="FF0000"/>
                </a:solidFill>
              </a:rPr>
              <a:t>for å utnytte disse sidene.</a:t>
            </a:r>
          </a:p>
        </p:txBody>
      </p:sp>
      <p:sp>
        <p:nvSpPr>
          <p:cNvPr id="4" name="Slide Number Placeholder 3"/>
          <p:cNvSpPr>
            <a:spLocks noGrp="1"/>
          </p:cNvSpPr>
          <p:nvPr>
            <p:ph type="sldNum" sz="quarter" idx="5"/>
          </p:nvPr>
        </p:nvSpPr>
        <p:spPr/>
        <p:txBody>
          <a:bodyPr/>
          <a:lstStyle/>
          <a:p>
            <a:fld id="{479B9F77-3956-4D7C-9BB6-843FBA0BDBD7}" type="slidenum">
              <a:rPr lang="nb-NO" smtClean="0"/>
              <a:t>3</a:t>
            </a:fld>
            <a:endParaRPr lang="nb-NO"/>
          </a:p>
        </p:txBody>
      </p:sp>
    </p:spTree>
    <p:extLst>
      <p:ext uri="{BB962C8B-B14F-4D97-AF65-F5344CB8AC3E}">
        <p14:creationId xmlns:p14="http://schemas.microsoft.com/office/powerpoint/2010/main" val="1288753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nb-NO"/>
          </a:p>
        </p:txBody>
      </p:sp>
      <p:sp>
        <p:nvSpPr>
          <p:cNvPr id="3" name="Notes Placeholder 2"/>
          <p:cNvSpPr>
            <a:spLocks noGrp="1"/>
          </p:cNvSpPr>
          <p:nvPr>
            <p:ph type="body" idx="1"/>
          </p:nvPr>
        </p:nvSpPr>
        <p:spPr/>
        <p:txBody>
          <a:bodyPr/>
          <a:lstStyle/>
          <a:p>
            <a:r>
              <a:rPr lang="en-US" dirty="0"/>
              <a:t>Noe </a:t>
            </a:r>
            <a:r>
              <a:rPr lang="en-US" dirty="0" err="1"/>
              <a:t>rart</a:t>
            </a:r>
            <a:r>
              <a:rPr lang="en-US" dirty="0"/>
              <a:t> </a:t>
            </a:r>
            <a:r>
              <a:rPr lang="en-US" dirty="0" err="1"/>
              <a:t>har</a:t>
            </a:r>
            <a:r>
              <a:rPr lang="en-US" dirty="0"/>
              <a:t> </a:t>
            </a:r>
            <a:r>
              <a:rPr lang="en-US" dirty="0" err="1"/>
              <a:t>skjedd</a:t>
            </a:r>
            <a:r>
              <a:rPr lang="en-US" dirty="0"/>
              <a:t> i </a:t>
            </a:r>
            <a:r>
              <a:rPr lang="en-US" dirty="0" err="1"/>
              <a:t>samfunnet</a:t>
            </a:r>
            <a:r>
              <a:rPr lang="en-US" dirty="0"/>
              <a:t>….</a:t>
            </a:r>
          </a:p>
          <a:p>
            <a:endParaRPr lang="en-US" dirty="0"/>
          </a:p>
          <a:p>
            <a:r>
              <a:rPr lang="nb-NO" dirty="0"/>
              <a:t>🟢</a:t>
            </a:r>
            <a:r>
              <a:rPr lang="en-US" dirty="0"/>
              <a:t>"</a:t>
            </a:r>
            <a:r>
              <a:rPr lang="en-US" dirty="0" err="1"/>
              <a:t>Psykopaten</a:t>
            </a:r>
            <a:r>
              <a:rPr lang="en-US" dirty="0"/>
              <a:t>" </a:t>
            </a:r>
            <a:r>
              <a:rPr lang="en-US" dirty="0" err="1"/>
              <a:t>som</a:t>
            </a:r>
            <a:r>
              <a:rPr lang="en-US" dirty="0"/>
              <a:t> sitter </a:t>
            </a:r>
            <a:r>
              <a:rPr lang="en-US" dirty="0" err="1"/>
              <a:t>og</a:t>
            </a:r>
            <a:r>
              <a:rPr lang="en-US" dirty="0"/>
              <a:t> ser </a:t>
            </a:r>
            <a:r>
              <a:rPr lang="en-US" dirty="0" err="1"/>
              <a:t>undt</a:t>
            </a:r>
            <a:r>
              <a:rPr lang="en-US" dirty="0"/>
              <a:t> seg </a:t>
            </a:r>
            <a:r>
              <a:rPr lang="en-US" dirty="0" err="1"/>
              <a:t>på</a:t>
            </a:r>
            <a:r>
              <a:rPr lang="en-US" dirty="0"/>
              <a:t> </a:t>
            </a:r>
            <a:r>
              <a:rPr lang="en-US" dirty="0" err="1"/>
              <a:t>bussen</a:t>
            </a:r>
            <a:endParaRPr lang="nb-NO" dirty="0"/>
          </a:p>
        </p:txBody>
      </p:sp>
      <p:sp>
        <p:nvSpPr>
          <p:cNvPr id="4" name="Slide Number Placeholder 3"/>
          <p:cNvSpPr>
            <a:spLocks noGrp="1"/>
          </p:cNvSpPr>
          <p:nvPr>
            <p:ph type="sldNum" sz="quarter" idx="5"/>
          </p:nvPr>
        </p:nvSpPr>
        <p:spPr/>
        <p:txBody>
          <a:bodyPr/>
          <a:lstStyle/>
          <a:p>
            <a:fld id="{479B9F77-3956-4D7C-9BB6-843FBA0BDBD7}" type="slidenum">
              <a:rPr lang="nb-NO" smtClean="0"/>
              <a:t>4</a:t>
            </a:fld>
            <a:endParaRPr lang="nb-NO"/>
          </a:p>
        </p:txBody>
      </p:sp>
    </p:spTree>
    <p:extLst>
      <p:ext uri="{BB962C8B-B14F-4D97-AF65-F5344CB8AC3E}">
        <p14:creationId xmlns:p14="http://schemas.microsoft.com/office/powerpoint/2010/main" val="810565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nb-NO"/>
          </a:p>
        </p:txBody>
      </p:sp>
      <p:sp>
        <p:nvSpPr>
          <p:cNvPr id="3" name="Notes Placeholder 2"/>
          <p:cNvSpPr>
            <a:spLocks noGrp="1"/>
          </p:cNvSpPr>
          <p:nvPr>
            <p:ph type="body" idx="1"/>
          </p:nvPr>
        </p:nvSpPr>
        <p:spPr/>
        <p:txBody>
          <a:bodyPr/>
          <a:lstStyle/>
          <a:p>
            <a:r>
              <a:rPr lang="nb-NO" dirty="0"/>
              <a:t>🟢</a:t>
            </a:r>
            <a:r>
              <a:rPr lang="en-US" dirty="0" err="1"/>
              <a:t>Hvorfor</a:t>
            </a:r>
            <a:r>
              <a:rPr lang="en-US" dirty="0"/>
              <a:t> er </a:t>
            </a:r>
            <a:r>
              <a:rPr lang="en-US" b="1" dirty="0" err="1"/>
              <a:t>telefonen</a:t>
            </a:r>
            <a:r>
              <a:rPr lang="en-US" b="1" dirty="0"/>
              <a:t> </a:t>
            </a:r>
            <a:r>
              <a:rPr lang="en-US" b="1" dirty="0" err="1"/>
              <a:t>akseptert</a:t>
            </a:r>
            <a:r>
              <a:rPr lang="en-US" b="1" dirty="0"/>
              <a:t> i </a:t>
            </a:r>
            <a:r>
              <a:rPr lang="en-US" b="1" dirty="0" err="1"/>
              <a:t>møter</a:t>
            </a:r>
            <a:r>
              <a:rPr lang="en-US" b="1" dirty="0"/>
              <a:t> </a:t>
            </a:r>
            <a:r>
              <a:rPr lang="en-US" b="1" dirty="0" err="1"/>
              <a:t>og</a:t>
            </a:r>
            <a:r>
              <a:rPr lang="en-US" b="1" dirty="0"/>
              <a:t> </a:t>
            </a:r>
            <a:r>
              <a:rPr lang="en-US" b="1" dirty="0" err="1"/>
              <a:t>familieselskaper</a:t>
            </a:r>
            <a:r>
              <a:rPr lang="en-US" dirty="0"/>
              <a:t>?  – </a:t>
            </a:r>
            <a:r>
              <a:rPr lang="en-US" dirty="0" err="1"/>
              <a:t>andre</a:t>
            </a:r>
            <a:r>
              <a:rPr lang="en-US" dirty="0"/>
              <a:t> ting </a:t>
            </a:r>
            <a:r>
              <a:rPr lang="en-US" dirty="0" err="1"/>
              <a:t>ville</a:t>
            </a:r>
            <a:r>
              <a:rPr lang="en-US" dirty="0"/>
              <a:t> </a:t>
            </a:r>
            <a:r>
              <a:rPr lang="en-US" dirty="0" err="1"/>
              <a:t>vært</a:t>
            </a:r>
            <a:r>
              <a:rPr lang="en-US" dirty="0"/>
              <a:t> </a:t>
            </a:r>
            <a:r>
              <a:rPr lang="en-US" dirty="0" err="1"/>
              <a:t>uhørt</a:t>
            </a:r>
            <a:r>
              <a:rPr lang="en-US" dirty="0"/>
              <a:t>  (</a:t>
            </a:r>
            <a:r>
              <a:rPr lang="en-US" dirty="0" err="1"/>
              <a:t>f.eks</a:t>
            </a:r>
            <a:r>
              <a:rPr lang="en-US" dirty="0"/>
              <a:t>. Å </a:t>
            </a:r>
            <a:r>
              <a:rPr lang="en-US" dirty="0" err="1"/>
              <a:t>dra</a:t>
            </a:r>
            <a:r>
              <a:rPr lang="en-US" dirty="0"/>
              <a:t> </a:t>
            </a:r>
            <a:r>
              <a:rPr lang="en-US" dirty="0" err="1"/>
              <a:t>opp</a:t>
            </a:r>
            <a:r>
              <a:rPr lang="en-US" dirty="0"/>
              <a:t> Dagbladet </a:t>
            </a:r>
            <a:r>
              <a:rPr lang="en-US" dirty="0" err="1"/>
              <a:t>eller</a:t>
            </a:r>
            <a:r>
              <a:rPr lang="en-US" dirty="0"/>
              <a:t> </a:t>
            </a:r>
            <a:r>
              <a:rPr lang="en-US" dirty="0" err="1"/>
              <a:t>hodetelefoner</a:t>
            </a:r>
            <a:r>
              <a:rPr lang="en-US" dirty="0"/>
              <a:t> med </a:t>
            </a:r>
            <a:r>
              <a:rPr lang="en-US" dirty="0" err="1"/>
              <a:t>musikk</a:t>
            </a:r>
            <a:r>
              <a:rPr lang="en-US" dirty="0"/>
              <a:t> I et </a:t>
            </a:r>
            <a:r>
              <a:rPr lang="en-US" dirty="0" err="1"/>
              <a:t>møte</a:t>
            </a:r>
            <a:r>
              <a:rPr lang="en-US" dirty="0"/>
              <a:t>)</a:t>
            </a:r>
            <a:endParaRPr lang="nb-NO" dirty="0"/>
          </a:p>
        </p:txBody>
      </p:sp>
      <p:sp>
        <p:nvSpPr>
          <p:cNvPr id="4" name="Slide Number Placeholder 3"/>
          <p:cNvSpPr>
            <a:spLocks noGrp="1"/>
          </p:cNvSpPr>
          <p:nvPr>
            <p:ph type="sldNum" sz="quarter" idx="5"/>
          </p:nvPr>
        </p:nvSpPr>
        <p:spPr/>
        <p:txBody>
          <a:bodyPr/>
          <a:lstStyle/>
          <a:p>
            <a:fld id="{479B9F77-3956-4D7C-9BB6-843FBA0BDBD7}" type="slidenum">
              <a:rPr lang="nb-NO" smtClean="0"/>
              <a:t>5</a:t>
            </a:fld>
            <a:endParaRPr lang="nb-NO"/>
          </a:p>
        </p:txBody>
      </p:sp>
    </p:spTree>
    <p:extLst>
      <p:ext uri="{BB962C8B-B14F-4D97-AF65-F5344CB8AC3E}">
        <p14:creationId xmlns:p14="http://schemas.microsoft.com/office/powerpoint/2010/main" val="913344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nb-NO"/>
          </a:p>
        </p:txBody>
      </p:sp>
      <p:sp>
        <p:nvSpPr>
          <p:cNvPr id="3" name="Notes Placeholder 2"/>
          <p:cNvSpPr>
            <a:spLocks noGrp="1"/>
          </p:cNvSpPr>
          <p:nvPr>
            <p:ph type="body" idx="1"/>
          </p:nvPr>
        </p:nvSpPr>
        <p:spPr/>
        <p:txBody>
          <a:bodyPr/>
          <a:lstStyle/>
          <a:p>
            <a:r>
              <a:rPr lang="nb-NO" dirty="0"/>
              <a:t>🟢</a:t>
            </a:r>
            <a:r>
              <a:rPr lang="en-US" b="1" dirty="0"/>
              <a:t>Vi er </a:t>
            </a:r>
            <a:r>
              <a:rPr lang="en-US" b="1" dirty="0" err="1"/>
              <a:t>ikke</a:t>
            </a:r>
            <a:r>
              <a:rPr lang="en-US" b="1" dirty="0"/>
              <a:t> </a:t>
            </a:r>
            <a:r>
              <a:rPr lang="en-US" b="1" dirty="0" err="1"/>
              <a:t>lenger</a:t>
            </a:r>
            <a:r>
              <a:rPr lang="en-US" b="1" dirty="0"/>
              <a:t> </a:t>
            </a:r>
            <a:r>
              <a:rPr lang="en-US" b="1" dirty="0" err="1"/>
              <a:t>tilstede</a:t>
            </a:r>
            <a:r>
              <a:rPr lang="en-US" b="1" dirty="0"/>
              <a:t> </a:t>
            </a:r>
            <a:r>
              <a:rPr lang="en-US" b="1" dirty="0" err="1"/>
              <a:t>selv</a:t>
            </a:r>
            <a:r>
              <a:rPr lang="en-US" b="1" dirty="0"/>
              <a:t> - </a:t>
            </a:r>
            <a:r>
              <a:rPr lang="en-US" b="1" dirty="0" err="1"/>
              <a:t>kun</a:t>
            </a:r>
            <a:r>
              <a:rPr lang="en-US" b="1" dirty="0"/>
              <a:t> </a:t>
            </a:r>
            <a:r>
              <a:rPr lang="en-US" b="1" dirty="0" err="1"/>
              <a:t>som</a:t>
            </a:r>
            <a:r>
              <a:rPr lang="en-US" b="1" dirty="0"/>
              <a:t> </a:t>
            </a:r>
            <a:r>
              <a:rPr lang="en-US" b="1" dirty="0" err="1"/>
              <a:t>journalister</a:t>
            </a:r>
            <a:r>
              <a:rPr lang="en-US" b="1" dirty="0"/>
              <a:t> I </a:t>
            </a:r>
            <a:r>
              <a:rPr lang="en-US" b="1" dirty="0" err="1"/>
              <a:t>våre</a:t>
            </a:r>
            <a:r>
              <a:rPr lang="en-US" b="1" dirty="0"/>
              <a:t> </a:t>
            </a:r>
            <a:r>
              <a:rPr lang="en-US" b="1" dirty="0" err="1"/>
              <a:t>egne</a:t>
            </a:r>
            <a:r>
              <a:rPr lang="en-US" b="1" dirty="0"/>
              <a:t> liv.</a:t>
            </a:r>
          </a:p>
          <a:p>
            <a:endParaRPr lang="nb-NO" dirty="0"/>
          </a:p>
          <a:p>
            <a:r>
              <a:rPr lang="nb-NO" dirty="0"/>
              <a:t>🔴- Smaker </a:t>
            </a:r>
            <a:r>
              <a:rPr lang="nb-NO" b="1" dirty="0"/>
              <a:t>maten</a:t>
            </a:r>
            <a:r>
              <a:rPr lang="nb-NO" dirty="0"/>
              <a:t> bedre ved å ta bilde av den først?</a:t>
            </a:r>
          </a:p>
          <a:p>
            <a:r>
              <a:rPr lang="nb-NO" dirty="0"/>
              <a:t>🔴- Blir </a:t>
            </a:r>
            <a:r>
              <a:rPr lang="nb-NO" b="1" dirty="0"/>
              <a:t>konserten</a:t>
            </a:r>
            <a:r>
              <a:rPr lang="nb-NO" dirty="0"/>
              <a:t> bedre om vi ser den gjennom en skjerm?</a:t>
            </a:r>
          </a:p>
          <a:p>
            <a:pPr marL="0" indent="0">
              <a:buFontTx/>
              <a:buNone/>
            </a:pPr>
            <a:r>
              <a:rPr lang="nb-NO" dirty="0"/>
              <a:t>🔴 - </a:t>
            </a:r>
            <a:r>
              <a:rPr lang="en-US" dirty="0"/>
              <a:t>Ser vi </a:t>
            </a:r>
            <a:r>
              <a:rPr lang="en-US" dirty="0" err="1"/>
              <a:t>på</a:t>
            </a:r>
            <a:r>
              <a:rPr lang="en-US" dirty="0"/>
              <a:t> alle </a:t>
            </a:r>
            <a:r>
              <a:rPr lang="en-US" b="1" dirty="0" err="1"/>
              <a:t>ferieminnene</a:t>
            </a:r>
            <a:r>
              <a:rPr lang="en-US" dirty="0"/>
              <a:t> vi tar </a:t>
            </a:r>
            <a:r>
              <a:rPr lang="en-US" dirty="0" err="1"/>
              <a:t>opp</a:t>
            </a:r>
            <a:r>
              <a:rPr lang="en-US" dirty="0"/>
              <a:t> – </a:t>
            </a:r>
            <a:r>
              <a:rPr lang="en-US" dirty="0" err="1"/>
              <a:t>og</a:t>
            </a:r>
            <a:r>
              <a:rPr lang="en-US" dirty="0"/>
              <a:t> tar de </a:t>
            </a:r>
            <a:r>
              <a:rPr lang="en-US" dirty="0" err="1"/>
              <a:t>opp</a:t>
            </a:r>
            <a:r>
              <a:rPr lang="en-US" dirty="0"/>
              <a:t> </a:t>
            </a:r>
            <a:r>
              <a:rPr lang="en-US" dirty="0" err="1"/>
              <a:t>følelsen</a:t>
            </a:r>
            <a:r>
              <a:rPr lang="en-US" dirty="0"/>
              <a:t> </a:t>
            </a:r>
            <a:r>
              <a:rPr lang="en-US" dirty="0" err="1"/>
              <a:t>eller</a:t>
            </a:r>
            <a:r>
              <a:rPr lang="en-US" dirty="0"/>
              <a:t> </a:t>
            </a:r>
            <a:r>
              <a:rPr lang="en-US" dirty="0" err="1"/>
              <a:t>motivet</a:t>
            </a:r>
            <a:r>
              <a:rPr lang="en-US" dirty="0"/>
              <a:t>?</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479B9F77-3956-4D7C-9BB6-843FBA0BDBD7}" type="slidenum">
              <a:rPr lang="nb-NO" smtClean="0"/>
              <a:t>6</a:t>
            </a:fld>
            <a:endParaRPr lang="nb-NO"/>
          </a:p>
        </p:txBody>
      </p:sp>
    </p:spTree>
    <p:extLst>
      <p:ext uri="{BB962C8B-B14F-4D97-AF65-F5344CB8AC3E}">
        <p14:creationId xmlns:p14="http://schemas.microsoft.com/office/powerpoint/2010/main" val="3926598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Helst</a:t>
            </a:r>
            <a:r>
              <a:rPr lang="en-US" b="1" dirty="0"/>
              <a:t> 10 min</a:t>
            </a:r>
          </a:p>
          <a:p>
            <a:endParaRPr lang="en-US" dirty="0"/>
          </a:p>
          <a:p>
            <a:r>
              <a:rPr lang="nb-NO" dirty="0"/>
              <a:t>🟢</a:t>
            </a:r>
            <a:r>
              <a:rPr lang="en-US" dirty="0" err="1"/>
              <a:t>Tenkte</a:t>
            </a:r>
            <a:r>
              <a:rPr lang="en-US" dirty="0"/>
              <a:t> å se </a:t>
            </a:r>
            <a:r>
              <a:rPr lang="en-US" dirty="0" err="1"/>
              <a:t>på</a:t>
            </a:r>
            <a:r>
              <a:rPr lang="en-US" dirty="0"/>
              <a:t> </a:t>
            </a:r>
            <a:r>
              <a:rPr lang="en-US" b="1" dirty="0" err="1"/>
              <a:t>tre</a:t>
            </a:r>
            <a:r>
              <a:rPr lang="en-US" b="1" dirty="0"/>
              <a:t> </a:t>
            </a:r>
            <a:r>
              <a:rPr lang="en-US" b="1" dirty="0" err="1"/>
              <a:t>områder</a:t>
            </a:r>
            <a:r>
              <a:rPr lang="en-US" dirty="0"/>
              <a:t>:</a:t>
            </a:r>
          </a:p>
          <a:p>
            <a:pPr marL="171450" indent="-171450">
              <a:buFontTx/>
              <a:buChar char="-"/>
            </a:pPr>
            <a:r>
              <a:rPr lang="en-US" dirty="0" err="1"/>
              <a:t>Hva</a:t>
            </a:r>
            <a:r>
              <a:rPr lang="en-US" dirty="0"/>
              <a:t> </a:t>
            </a:r>
            <a:r>
              <a:rPr lang="en-US" dirty="0" err="1"/>
              <a:t>skjer</a:t>
            </a:r>
            <a:r>
              <a:rPr lang="en-US" dirty="0"/>
              <a:t> med </a:t>
            </a:r>
            <a:r>
              <a:rPr lang="en-US" b="1" dirty="0" err="1"/>
              <a:t>oss</a:t>
            </a:r>
            <a:r>
              <a:rPr lang="en-US" b="1" dirty="0"/>
              <a:t> </a:t>
            </a:r>
            <a:r>
              <a:rPr lang="en-US" b="1" dirty="0" err="1"/>
              <a:t>mennesker</a:t>
            </a:r>
            <a:endParaRPr lang="en-US" b="1" dirty="0"/>
          </a:p>
          <a:p>
            <a:pPr marL="171450" indent="-171450">
              <a:buFontTx/>
              <a:buChar char="-"/>
            </a:pPr>
            <a:r>
              <a:rPr lang="en-US" dirty="0" err="1"/>
              <a:t>Hva</a:t>
            </a:r>
            <a:r>
              <a:rPr lang="en-US" dirty="0"/>
              <a:t> </a:t>
            </a:r>
            <a:r>
              <a:rPr lang="en-US" dirty="0" err="1"/>
              <a:t>skjer</a:t>
            </a:r>
            <a:r>
              <a:rPr lang="en-US" dirty="0"/>
              <a:t> med </a:t>
            </a:r>
            <a:r>
              <a:rPr lang="en-US" b="1" dirty="0" err="1"/>
              <a:t>personvern</a:t>
            </a:r>
            <a:r>
              <a:rPr lang="en-US" b="1" dirty="0"/>
              <a:t>, </a:t>
            </a:r>
            <a:r>
              <a:rPr lang="en-US" b="1" dirty="0" err="1"/>
              <a:t>overvåking</a:t>
            </a:r>
            <a:r>
              <a:rPr lang="en-US" b="1" dirty="0"/>
              <a:t> </a:t>
            </a:r>
            <a:r>
              <a:rPr lang="en-US" b="1" dirty="0" err="1"/>
              <a:t>og</a:t>
            </a:r>
            <a:r>
              <a:rPr lang="en-US" b="1" dirty="0"/>
              <a:t> </a:t>
            </a:r>
            <a:r>
              <a:rPr lang="en-US" b="1" dirty="0" err="1"/>
              <a:t>svindel</a:t>
            </a:r>
            <a:endParaRPr lang="en-US" b="1" dirty="0"/>
          </a:p>
          <a:p>
            <a:pPr marL="171450" indent="-171450">
              <a:buFontTx/>
              <a:buChar char="-"/>
            </a:pPr>
            <a:r>
              <a:rPr lang="en-US" dirty="0" err="1"/>
              <a:t>Hva</a:t>
            </a:r>
            <a:r>
              <a:rPr lang="en-US" dirty="0"/>
              <a:t> </a:t>
            </a:r>
            <a:r>
              <a:rPr lang="en-US" dirty="0" err="1"/>
              <a:t>skjer</a:t>
            </a:r>
            <a:r>
              <a:rPr lang="en-US" dirty="0"/>
              <a:t> med </a:t>
            </a:r>
            <a:r>
              <a:rPr lang="en-US" b="1" dirty="0" err="1"/>
              <a:t>samfunnet</a:t>
            </a:r>
            <a:endParaRPr lang="nb-NO" b="1" dirty="0"/>
          </a:p>
        </p:txBody>
      </p:sp>
      <p:sp>
        <p:nvSpPr>
          <p:cNvPr id="4" name="Slide Number Placeholder 3"/>
          <p:cNvSpPr>
            <a:spLocks noGrp="1"/>
          </p:cNvSpPr>
          <p:nvPr>
            <p:ph type="sldNum" sz="quarter" idx="5"/>
          </p:nvPr>
        </p:nvSpPr>
        <p:spPr/>
        <p:txBody>
          <a:bodyPr/>
          <a:lstStyle/>
          <a:p>
            <a:fld id="{479B9F77-3956-4D7C-9BB6-843FBA0BDBD7}" type="slidenum">
              <a:rPr lang="nb-NO" smtClean="0"/>
              <a:t>7</a:t>
            </a:fld>
            <a:endParaRPr lang="nb-NO"/>
          </a:p>
        </p:txBody>
      </p:sp>
    </p:spTree>
    <p:extLst>
      <p:ext uri="{BB962C8B-B14F-4D97-AF65-F5344CB8AC3E}">
        <p14:creationId xmlns:p14="http://schemas.microsoft.com/office/powerpoint/2010/main" val="2160585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nb-NO"/>
          </a:p>
        </p:txBody>
      </p:sp>
      <p:sp>
        <p:nvSpPr>
          <p:cNvPr id="3" name="Notes Placeholder 2"/>
          <p:cNvSpPr>
            <a:spLocks noGrp="1"/>
          </p:cNvSpPr>
          <p:nvPr>
            <p:ph type="body" idx="1"/>
          </p:nvPr>
        </p:nvSpPr>
        <p:spPr/>
        <p:txBody>
          <a:bodyPr/>
          <a:lstStyle/>
          <a:p>
            <a:r>
              <a:rPr lang="en-US" b="1" dirty="0"/>
              <a:t>15 min</a:t>
            </a:r>
          </a:p>
          <a:p>
            <a:endParaRPr lang="en-US" dirty="0"/>
          </a:p>
          <a:p>
            <a:r>
              <a:rPr lang="nb-NO" dirty="0"/>
              <a:t>🟢</a:t>
            </a:r>
            <a:r>
              <a:rPr lang="en-US" dirty="0" err="1"/>
              <a:t>Oppblomstring</a:t>
            </a:r>
            <a:r>
              <a:rPr lang="en-US" dirty="0"/>
              <a:t> av </a:t>
            </a:r>
            <a:r>
              <a:rPr lang="en-US" dirty="0" err="1"/>
              <a:t>demenssymptomer</a:t>
            </a:r>
            <a:r>
              <a:rPr lang="en-US" dirty="0"/>
              <a:t> </a:t>
            </a:r>
            <a:r>
              <a:rPr lang="en-US" b="1" dirty="0" err="1"/>
              <a:t>uten</a:t>
            </a:r>
            <a:r>
              <a:rPr lang="en-US" b="1" dirty="0"/>
              <a:t> </a:t>
            </a:r>
            <a:r>
              <a:rPr lang="en-US" b="1" dirty="0" err="1"/>
              <a:t>medisinsk</a:t>
            </a:r>
            <a:r>
              <a:rPr lang="en-US" b="1" dirty="0"/>
              <a:t> </a:t>
            </a:r>
            <a:r>
              <a:rPr lang="en-US" b="1" dirty="0" err="1"/>
              <a:t>årsak</a:t>
            </a:r>
            <a:endParaRPr lang="en-US" b="1" dirty="0"/>
          </a:p>
          <a:p>
            <a:pPr marL="171450" indent="-171450">
              <a:buFontTx/>
              <a:buChar char="-"/>
            </a:pPr>
            <a:r>
              <a:rPr lang="en-US" dirty="0" err="1"/>
              <a:t>Svekket</a:t>
            </a:r>
            <a:r>
              <a:rPr lang="en-US" dirty="0"/>
              <a:t> </a:t>
            </a:r>
            <a:r>
              <a:rPr lang="en-US" b="1" dirty="0" err="1"/>
              <a:t>langtidshukommelse</a:t>
            </a:r>
            <a:endParaRPr lang="en-US" b="1" dirty="0"/>
          </a:p>
          <a:p>
            <a:pPr marL="171450" indent="-171450">
              <a:buFontTx/>
              <a:buChar char="-"/>
            </a:pPr>
            <a:r>
              <a:rPr lang="en-US" dirty="0" err="1"/>
              <a:t>Svekker</a:t>
            </a:r>
            <a:r>
              <a:rPr lang="en-US" dirty="0"/>
              <a:t> </a:t>
            </a:r>
            <a:r>
              <a:rPr lang="en-US" b="1" dirty="0" err="1"/>
              <a:t>korttidshukommelse</a:t>
            </a:r>
            <a:endParaRPr lang="en-US" b="1" dirty="0"/>
          </a:p>
          <a:p>
            <a:pPr marL="171450" indent="-171450">
              <a:buFontTx/>
              <a:buChar char="-"/>
            </a:pPr>
            <a:r>
              <a:rPr lang="en-US" dirty="0" err="1"/>
              <a:t>Svekekt</a:t>
            </a:r>
            <a:r>
              <a:rPr lang="en-US" dirty="0"/>
              <a:t> </a:t>
            </a:r>
            <a:r>
              <a:rPr lang="en-US" b="1" dirty="0" err="1"/>
              <a:t>logisk</a:t>
            </a:r>
            <a:r>
              <a:rPr lang="en-US" b="1" dirty="0"/>
              <a:t> sans</a:t>
            </a:r>
          </a:p>
          <a:p>
            <a:pPr marL="171450" indent="-171450">
              <a:buFontTx/>
              <a:buChar char="-"/>
            </a:pPr>
            <a:r>
              <a:rPr lang="en-US" dirty="0" err="1"/>
              <a:t>Svekkeede</a:t>
            </a:r>
            <a:r>
              <a:rPr lang="en-US" dirty="0"/>
              <a:t> </a:t>
            </a:r>
            <a:r>
              <a:rPr lang="en-US" b="1" dirty="0" err="1"/>
              <a:t>læringsevner</a:t>
            </a:r>
            <a:endParaRPr lang="en-US" b="1" dirty="0"/>
          </a:p>
          <a:p>
            <a:pPr marL="171450" indent="-171450">
              <a:buFontTx/>
              <a:buChar char="-"/>
            </a:pPr>
            <a:r>
              <a:rPr lang="en-US" dirty="0" err="1"/>
              <a:t>Sterkt</a:t>
            </a:r>
            <a:r>
              <a:rPr lang="en-US" dirty="0"/>
              <a:t> </a:t>
            </a:r>
            <a:r>
              <a:rPr lang="en-US" dirty="0" err="1"/>
              <a:t>svekekt</a:t>
            </a:r>
            <a:r>
              <a:rPr lang="en-US" dirty="0"/>
              <a:t> </a:t>
            </a:r>
            <a:r>
              <a:rPr lang="en-US" b="1" dirty="0" err="1"/>
              <a:t>dybdelæring</a:t>
            </a:r>
            <a:r>
              <a:rPr lang="en-US" dirty="0"/>
              <a:t> (</a:t>
            </a:r>
            <a:r>
              <a:rPr lang="en-US" dirty="0" err="1"/>
              <a:t>resonnering</a:t>
            </a:r>
            <a:r>
              <a:rPr lang="en-US" dirty="0"/>
              <a:t>/</a:t>
            </a:r>
            <a:r>
              <a:rPr lang="en-US" b="1" dirty="0" err="1"/>
              <a:t>refleksjon</a:t>
            </a:r>
            <a:r>
              <a:rPr lang="en-US" dirty="0"/>
              <a:t>)</a:t>
            </a:r>
          </a:p>
          <a:p>
            <a:pPr marL="171450" indent="-171450">
              <a:buFontTx/>
              <a:buChar char="-"/>
            </a:pPr>
            <a:r>
              <a:rPr lang="en-US" b="1" dirty="0" err="1"/>
              <a:t>Konsentrasjonsvansker</a:t>
            </a:r>
            <a:endParaRPr lang="en-US" b="1" dirty="0"/>
          </a:p>
          <a:p>
            <a:pPr marL="171450" indent="-171450">
              <a:buFontTx/>
              <a:buChar char="-"/>
            </a:pPr>
            <a:r>
              <a:rPr lang="en-US" b="0" dirty="0" err="1"/>
              <a:t>Mindre</a:t>
            </a:r>
            <a:r>
              <a:rPr lang="en-US" b="0" dirty="0"/>
              <a:t> </a:t>
            </a:r>
            <a:r>
              <a:rPr lang="en-US" b="1" dirty="0" err="1"/>
              <a:t>Empati</a:t>
            </a:r>
            <a:endParaRPr lang="en-US" b="1" dirty="0"/>
          </a:p>
          <a:p>
            <a:pPr marL="171450" indent="-171450">
              <a:buFontTx/>
              <a:buChar char="-"/>
            </a:pPr>
            <a:r>
              <a:rPr lang="en-US" b="1" dirty="0" err="1"/>
              <a:t>Generell</a:t>
            </a:r>
            <a:r>
              <a:rPr lang="en-US" b="1" dirty="0"/>
              <a:t> </a:t>
            </a:r>
            <a:r>
              <a:rPr lang="en-US" b="1" dirty="0" err="1"/>
              <a:t>kognitiv</a:t>
            </a:r>
            <a:r>
              <a:rPr lang="en-US" b="1" dirty="0"/>
              <a:t> </a:t>
            </a:r>
            <a:r>
              <a:rPr lang="en-US" b="1" dirty="0" err="1"/>
              <a:t>svekkelse</a:t>
            </a:r>
            <a:endParaRPr lang="en-US" b="1" dirty="0"/>
          </a:p>
          <a:p>
            <a:pPr marL="171450" indent="-171450">
              <a:buFontTx/>
              <a:buChar char="-"/>
            </a:pPr>
            <a:endParaRPr lang="en-US" dirty="0"/>
          </a:p>
          <a:p>
            <a:pPr marL="171450" indent="-171450">
              <a:buFontTx/>
              <a:buChar char="-"/>
            </a:pPr>
            <a:endParaRPr lang="en-US" dirty="0"/>
          </a:p>
          <a:p>
            <a:r>
              <a:rPr lang="nb-NO" dirty="0"/>
              <a:t>🟢</a:t>
            </a:r>
            <a:r>
              <a:rPr lang="en-US" b="1" dirty="0" err="1"/>
              <a:t>Årsak</a:t>
            </a:r>
            <a:r>
              <a:rPr lang="en-US" b="1" dirty="0"/>
              <a:t>: </a:t>
            </a:r>
            <a:r>
              <a:rPr lang="en-US" dirty="0"/>
              <a:t>Vi </a:t>
            </a:r>
            <a:r>
              <a:rPr lang="en-US" b="1" dirty="0"/>
              <a:t>outsource</a:t>
            </a:r>
            <a:r>
              <a:rPr lang="en-US" dirty="0"/>
              <a:t> alt </a:t>
            </a:r>
            <a:r>
              <a:rPr lang="en-US" dirty="0" err="1"/>
              <a:t>fra</a:t>
            </a:r>
            <a:r>
              <a:rPr lang="en-US" dirty="0"/>
              <a:t> </a:t>
            </a:r>
            <a:r>
              <a:rPr lang="en-US" dirty="0" err="1"/>
              <a:t>hjernen</a:t>
            </a:r>
            <a:r>
              <a:rPr lang="en-US" dirty="0"/>
              <a:t> </a:t>
            </a:r>
            <a:r>
              <a:rPr lang="en-US" dirty="0" err="1"/>
              <a:t>til</a:t>
            </a:r>
            <a:r>
              <a:rPr lang="en-US" dirty="0"/>
              <a:t> IT-</a:t>
            </a:r>
            <a:r>
              <a:rPr lang="en-US" dirty="0" err="1"/>
              <a:t>løsninger</a:t>
            </a:r>
            <a:r>
              <a:rPr lang="en-US" dirty="0"/>
              <a:t> </a:t>
            </a:r>
            <a:r>
              <a:rPr lang="en-US" dirty="0" err="1"/>
              <a:t>og</a:t>
            </a:r>
            <a:r>
              <a:rPr lang="en-US" dirty="0"/>
              <a:t> mister "</a:t>
            </a:r>
            <a:r>
              <a:rPr lang="en-US" dirty="0" err="1"/>
              <a:t>treningen</a:t>
            </a:r>
            <a:r>
              <a:rPr lang="en-US" dirty="0"/>
              <a:t>" </a:t>
            </a:r>
            <a:r>
              <a:rPr lang="en-US" dirty="0" err="1"/>
              <a:t>selv</a:t>
            </a:r>
            <a:r>
              <a:rPr lang="en-US" dirty="0"/>
              <a:t>  (</a:t>
            </a:r>
            <a:r>
              <a:rPr lang="en-US" b="1" dirty="0" err="1"/>
              <a:t>litt</a:t>
            </a:r>
            <a:r>
              <a:rPr lang="en-US" b="1" dirty="0"/>
              <a:t> </a:t>
            </a:r>
            <a:r>
              <a:rPr lang="en-US" b="1" dirty="0" err="1"/>
              <a:t>som</a:t>
            </a:r>
            <a:r>
              <a:rPr lang="en-US" b="1" dirty="0"/>
              <a:t> </a:t>
            </a:r>
            <a:r>
              <a:rPr lang="en-US" b="1" dirty="0" err="1"/>
              <a:t>fysisk</a:t>
            </a:r>
            <a:r>
              <a:rPr lang="en-US" b="1" dirty="0"/>
              <a:t> form </a:t>
            </a:r>
            <a:r>
              <a:rPr lang="en-US" b="1" dirty="0" err="1"/>
              <a:t>ved</a:t>
            </a:r>
            <a:r>
              <a:rPr lang="en-US" b="1" dirty="0"/>
              <a:t> å ha </a:t>
            </a:r>
            <a:r>
              <a:rPr lang="en-US" b="1" dirty="0" err="1"/>
              <a:t>bil</a:t>
            </a:r>
            <a:r>
              <a:rPr lang="en-US" b="1" dirty="0"/>
              <a:t> i </a:t>
            </a:r>
            <a:r>
              <a:rPr lang="en-US" b="1" dirty="0" err="1"/>
              <a:t>stedet</a:t>
            </a:r>
            <a:r>
              <a:rPr lang="en-US" b="1" dirty="0"/>
              <a:t> for å </a:t>
            </a:r>
            <a:r>
              <a:rPr lang="en-US" b="1" dirty="0" err="1"/>
              <a:t>gå</a:t>
            </a:r>
            <a:r>
              <a:rPr lang="en-US" dirty="0"/>
              <a:t>)</a:t>
            </a:r>
          </a:p>
          <a:p>
            <a:endParaRPr lang="en-US" dirty="0"/>
          </a:p>
          <a:p>
            <a:r>
              <a:rPr lang="en-US" dirty="0" err="1"/>
              <a:t>Typisk</a:t>
            </a:r>
            <a:r>
              <a:rPr lang="en-US" dirty="0"/>
              <a:t>:</a:t>
            </a:r>
          </a:p>
          <a:p>
            <a:pPr marL="171450" indent="-171450">
              <a:buFontTx/>
              <a:buChar char="-"/>
            </a:pPr>
            <a:r>
              <a:rPr lang="en-US" b="1" dirty="0"/>
              <a:t>Kart, </a:t>
            </a:r>
            <a:r>
              <a:rPr lang="en-US" b="1" dirty="0" err="1"/>
              <a:t>navigasjon</a:t>
            </a:r>
            <a:r>
              <a:rPr lang="en-US" b="1" dirty="0"/>
              <a:t>, </a:t>
            </a:r>
            <a:r>
              <a:rPr lang="en-US" b="1" dirty="0" err="1"/>
              <a:t>orienterignevne</a:t>
            </a:r>
            <a:endParaRPr lang="en-US" b="1" dirty="0"/>
          </a:p>
          <a:p>
            <a:pPr marL="171450" indent="-171450">
              <a:buFontTx/>
              <a:buChar char="-"/>
            </a:pPr>
            <a:r>
              <a:rPr lang="en-US" dirty="0"/>
              <a:t>Huske </a:t>
            </a:r>
            <a:r>
              <a:rPr lang="en-US" dirty="0" err="1"/>
              <a:t>på</a:t>
            </a:r>
            <a:r>
              <a:rPr lang="en-US" dirty="0"/>
              <a:t> </a:t>
            </a:r>
            <a:r>
              <a:rPr lang="en-US" b="1" dirty="0" err="1"/>
              <a:t>avtaler</a:t>
            </a:r>
            <a:r>
              <a:rPr lang="en-US" dirty="0"/>
              <a:t> (</a:t>
            </a:r>
            <a:r>
              <a:rPr lang="en-US" dirty="0" err="1"/>
              <a:t>spesiell</a:t>
            </a:r>
            <a:r>
              <a:rPr lang="en-US" dirty="0"/>
              <a:t> </a:t>
            </a:r>
            <a:r>
              <a:rPr lang="en-US" dirty="0" err="1"/>
              <a:t>egenskap</a:t>
            </a:r>
            <a:r>
              <a:rPr lang="en-US" dirty="0"/>
              <a:t> med "intern </a:t>
            </a:r>
            <a:r>
              <a:rPr lang="en-US" dirty="0" err="1"/>
              <a:t>vasling</a:t>
            </a:r>
            <a:r>
              <a:rPr lang="en-US" dirty="0"/>
              <a:t>")</a:t>
            </a:r>
          </a:p>
          <a:p>
            <a:pPr marL="171450" indent="-171450">
              <a:buFontTx/>
              <a:buChar char="-"/>
            </a:pPr>
            <a:r>
              <a:rPr lang="en-US" dirty="0"/>
              <a:t>Tar </a:t>
            </a:r>
            <a:r>
              <a:rPr lang="en-US" dirty="0" err="1"/>
              <a:t>bilder</a:t>
            </a:r>
            <a:r>
              <a:rPr lang="en-US" dirty="0"/>
              <a:t> </a:t>
            </a:r>
            <a:r>
              <a:rPr lang="en-US" dirty="0" err="1"/>
              <a:t>og</a:t>
            </a:r>
            <a:r>
              <a:rPr lang="en-US" dirty="0"/>
              <a:t> video </a:t>
            </a:r>
            <a:r>
              <a:rPr lang="en-US" b="1" dirty="0"/>
              <a:t>i </a:t>
            </a:r>
            <a:r>
              <a:rPr lang="en-US" b="1" dirty="0" err="1"/>
              <a:t>stedet</a:t>
            </a:r>
            <a:r>
              <a:rPr lang="en-US" b="1" dirty="0"/>
              <a:t> for å </a:t>
            </a:r>
            <a:r>
              <a:rPr lang="en-US" b="1" dirty="0" err="1"/>
              <a:t>være</a:t>
            </a:r>
            <a:r>
              <a:rPr lang="en-US" b="1" dirty="0"/>
              <a:t> </a:t>
            </a:r>
            <a:r>
              <a:rPr lang="en-US" b="1" dirty="0" err="1"/>
              <a:t>til</a:t>
            </a:r>
            <a:r>
              <a:rPr lang="en-US" b="1" dirty="0"/>
              <a:t> </a:t>
            </a:r>
            <a:r>
              <a:rPr lang="en-US" b="1" dirty="0" err="1"/>
              <a:t>stede</a:t>
            </a:r>
            <a:r>
              <a:rPr lang="en-US" b="1" dirty="0"/>
              <a:t> </a:t>
            </a:r>
            <a:r>
              <a:rPr lang="en-US" b="1" dirty="0" err="1"/>
              <a:t>selv</a:t>
            </a:r>
            <a:endParaRPr lang="en-US" b="1" dirty="0"/>
          </a:p>
          <a:p>
            <a:pPr marL="171450" indent="-171450">
              <a:buFontTx/>
              <a:buChar char="-"/>
            </a:pPr>
            <a:r>
              <a:rPr lang="en-US" b="1" dirty="0" err="1"/>
              <a:t>Problemløsning</a:t>
            </a:r>
            <a:r>
              <a:rPr lang="en-US" b="1" dirty="0"/>
              <a:t>:</a:t>
            </a:r>
            <a:r>
              <a:rPr lang="en-US" dirty="0"/>
              <a:t>  VI </a:t>
            </a:r>
            <a:r>
              <a:rPr lang="en-US" dirty="0" err="1"/>
              <a:t>spør</a:t>
            </a:r>
            <a:r>
              <a:rPr lang="en-US" dirty="0"/>
              <a:t> AI om å "</a:t>
            </a:r>
            <a:r>
              <a:rPr lang="en-US" dirty="0" err="1"/>
              <a:t>komme</a:t>
            </a:r>
            <a:r>
              <a:rPr lang="en-US" dirty="0"/>
              <a:t> I gang"</a:t>
            </a:r>
          </a:p>
          <a:p>
            <a:pPr marL="171450" indent="-171450">
              <a:buFontTx/>
              <a:buChar char="-"/>
            </a:pPr>
            <a:r>
              <a:rPr lang="en-US" b="1" dirty="0" err="1"/>
              <a:t>Sosiale</a:t>
            </a:r>
            <a:r>
              <a:rPr lang="en-US" b="1" dirty="0"/>
              <a:t> </a:t>
            </a:r>
            <a:r>
              <a:rPr lang="en-US" b="1" dirty="0" err="1"/>
              <a:t>ferdigheter</a:t>
            </a:r>
            <a:r>
              <a:rPr lang="en-US" dirty="0"/>
              <a:t>:  </a:t>
            </a:r>
            <a:r>
              <a:rPr lang="en-US" dirty="0" err="1"/>
              <a:t>Kroppsspråk</a:t>
            </a:r>
            <a:r>
              <a:rPr lang="en-US" dirty="0"/>
              <a:t> </a:t>
            </a:r>
            <a:r>
              <a:rPr lang="en-US" dirty="0" err="1"/>
              <a:t>erstattes</a:t>
            </a:r>
            <a:r>
              <a:rPr lang="en-US" dirty="0"/>
              <a:t> med </a:t>
            </a:r>
            <a:r>
              <a:rPr lang="en-US" dirty="0" err="1"/>
              <a:t>emojies</a:t>
            </a:r>
            <a:endParaRPr lang="en-US" dirty="0"/>
          </a:p>
          <a:p>
            <a:pPr marL="171450" indent="-171450">
              <a:buFontTx/>
              <a:buChar char="-"/>
            </a:pPr>
            <a:r>
              <a:rPr lang="en-US" b="1" dirty="0" err="1"/>
              <a:t>Finmotorikk</a:t>
            </a:r>
            <a:r>
              <a:rPr lang="en-US" dirty="0"/>
              <a:t> :  </a:t>
            </a:r>
            <a:r>
              <a:rPr lang="en-US" dirty="0" err="1"/>
              <a:t>Blyanten</a:t>
            </a:r>
            <a:r>
              <a:rPr lang="en-US" dirty="0"/>
              <a:t> </a:t>
            </a:r>
            <a:r>
              <a:rPr lang="en-US" dirty="0" err="1"/>
              <a:t>erstattes</a:t>
            </a:r>
            <a:r>
              <a:rPr lang="en-US" dirty="0"/>
              <a:t> med </a:t>
            </a:r>
            <a:r>
              <a:rPr lang="en-US" dirty="0" err="1"/>
              <a:t>tastatur</a:t>
            </a:r>
            <a:endParaRPr lang="en-US" dirty="0"/>
          </a:p>
          <a:p>
            <a:pPr marL="171450" indent="-171450">
              <a:buFontTx/>
              <a:buChar char="-"/>
            </a:pPr>
            <a:r>
              <a:rPr lang="en-US" b="1" dirty="0" err="1"/>
              <a:t>Læring</a:t>
            </a:r>
            <a:r>
              <a:rPr lang="en-US" b="1" dirty="0"/>
              <a:t> </a:t>
            </a:r>
            <a:r>
              <a:rPr lang="en-US" b="1" dirty="0" err="1"/>
              <a:t>og</a:t>
            </a:r>
            <a:r>
              <a:rPr lang="en-US" b="1" dirty="0"/>
              <a:t> </a:t>
            </a:r>
            <a:r>
              <a:rPr lang="en-US" b="1" dirty="0" err="1"/>
              <a:t>minne</a:t>
            </a:r>
            <a:r>
              <a:rPr lang="en-US" b="1" dirty="0"/>
              <a:t>:  </a:t>
            </a:r>
            <a:r>
              <a:rPr lang="en-US" dirty="0" err="1"/>
              <a:t>Nettet</a:t>
            </a:r>
            <a:r>
              <a:rPr lang="en-US" dirty="0"/>
              <a:t> </a:t>
            </a:r>
            <a:r>
              <a:rPr lang="en-US" dirty="0" err="1"/>
              <a:t>har</a:t>
            </a:r>
            <a:r>
              <a:rPr lang="en-US" dirty="0"/>
              <a:t> </a:t>
            </a:r>
            <a:r>
              <a:rPr lang="en-US" dirty="0" err="1"/>
              <a:t>svaret</a:t>
            </a:r>
            <a:r>
              <a:rPr lang="en-US" dirty="0"/>
              <a:t> – </a:t>
            </a:r>
            <a:r>
              <a:rPr lang="en-US" dirty="0" err="1"/>
              <a:t>trenge</a:t>
            </a:r>
            <a:r>
              <a:rPr lang="en-US" dirty="0"/>
              <a:t> </a:t>
            </a:r>
            <a:r>
              <a:rPr lang="en-US" dirty="0" err="1"/>
              <a:t>rikke</a:t>
            </a:r>
            <a:r>
              <a:rPr lang="en-US" dirty="0"/>
              <a:t> </a:t>
            </a:r>
            <a:r>
              <a:rPr lang="en-US" dirty="0" err="1"/>
              <a:t>ghuske</a:t>
            </a:r>
            <a:r>
              <a:rPr lang="en-US" dirty="0"/>
              <a:t> </a:t>
            </a:r>
            <a:r>
              <a:rPr lang="en-US" dirty="0" err="1"/>
              <a:t>noe</a:t>
            </a:r>
            <a:endParaRPr lang="en-US" dirty="0"/>
          </a:p>
          <a:p>
            <a:pPr marL="171450" indent="-171450">
              <a:buFontTx/>
              <a:buChar char="-"/>
            </a:pPr>
            <a:r>
              <a:rPr lang="en-US" b="1" dirty="0" err="1"/>
              <a:t>Stavekontroll</a:t>
            </a:r>
            <a:r>
              <a:rPr lang="en-US" b="1" dirty="0"/>
              <a:t>: </a:t>
            </a:r>
            <a:r>
              <a:rPr lang="en-US" dirty="0"/>
              <a:t>Mister even </a:t>
            </a:r>
            <a:r>
              <a:rPr lang="en-US" dirty="0" err="1"/>
              <a:t>til</a:t>
            </a:r>
            <a:r>
              <a:rPr lang="en-US" dirty="0"/>
              <a:t> </a:t>
            </a:r>
            <a:r>
              <a:rPr lang="en-US" dirty="0" err="1"/>
              <a:t>nøyaktighet</a:t>
            </a:r>
            <a:r>
              <a:rPr lang="en-US" dirty="0"/>
              <a:t> – </a:t>
            </a:r>
            <a:r>
              <a:rPr lang="en-US" dirty="0" err="1"/>
              <a:t>noen</a:t>
            </a:r>
            <a:r>
              <a:rPr lang="en-US" dirty="0"/>
              <a:t> </a:t>
            </a:r>
            <a:r>
              <a:rPr lang="en-US" dirty="0" err="1"/>
              <a:t>fikser</a:t>
            </a:r>
            <a:r>
              <a:rPr lang="en-US" dirty="0"/>
              <a:t> jo </a:t>
            </a:r>
            <a:r>
              <a:rPr lang="en-US" dirty="0" err="1"/>
              <a:t>uansett</a:t>
            </a:r>
            <a:endParaRPr lang="en-US" dirty="0"/>
          </a:p>
          <a:p>
            <a:pPr marL="171450" indent="-171450">
              <a:buFontTx/>
              <a:buChar char="-"/>
            </a:pPr>
            <a:r>
              <a:rPr lang="en-US" dirty="0" err="1"/>
              <a:t>Osv</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a:t>
            </a:r>
            <a:r>
              <a:rPr lang="en-US" dirty="0"/>
              <a:t>Og IKKE bare </a:t>
            </a:r>
            <a:r>
              <a:rPr lang="en-US" dirty="0" err="1"/>
              <a:t>områdene</a:t>
            </a:r>
            <a:r>
              <a:rPr lang="en-US" dirty="0"/>
              <a:t>, men </a:t>
            </a:r>
            <a:r>
              <a:rPr lang="en-US" dirty="0" err="1"/>
              <a:t>også</a:t>
            </a:r>
            <a:r>
              <a:rPr lang="en-US" dirty="0"/>
              <a:t>  "</a:t>
            </a:r>
            <a:r>
              <a:rPr lang="en-US" dirty="0" err="1"/>
              <a:t>bieffekter</a:t>
            </a:r>
            <a:r>
              <a:rPr lang="en-US" dirty="0"/>
              <a:t>" . </a:t>
            </a:r>
            <a:r>
              <a:rPr lang="en-US" b="1" dirty="0" err="1"/>
              <a:t>Eksempelet</a:t>
            </a:r>
            <a:r>
              <a:rPr lang="en-US" b="1" dirty="0"/>
              <a:t> med </a:t>
            </a:r>
            <a:r>
              <a:rPr lang="en-US" b="1" dirty="0" err="1"/>
              <a:t>bil</a:t>
            </a:r>
            <a:r>
              <a:rPr lang="en-US" b="1" dirty="0"/>
              <a:t> – </a:t>
            </a:r>
            <a:r>
              <a:rPr lang="en-US" b="1" dirty="0" err="1"/>
              <a:t>ikke</a:t>
            </a:r>
            <a:r>
              <a:rPr lang="en-US" b="1" dirty="0"/>
              <a:t> bare </a:t>
            </a:r>
            <a:r>
              <a:rPr lang="en-US" b="1" dirty="0" err="1"/>
              <a:t>dårligere</a:t>
            </a:r>
            <a:r>
              <a:rPr lang="en-US" b="1" dirty="0"/>
              <a:t> </a:t>
            </a:r>
            <a:r>
              <a:rPr lang="en-US" b="1" dirty="0" err="1"/>
              <a:t>muskler</a:t>
            </a:r>
            <a:r>
              <a:rPr lang="en-US" b="1" dirty="0"/>
              <a:t> men </a:t>
            </a:r>
            <a:r>
              <a:rPr lang="en-US" b="1" dirty="0" err="1"/>
              <a:t>også</a:t>
            </a:r>
            <a:r>
              <a:rPr lang="en-US" b="1" dirty="0"/>
              <a:t> </a:t>
            </a:r>
            <a:r>
              <a:rPr lang="en-US" b="1" dirty="0" err="1"/>
              <a:t>psykisk</a:t>
            </a:r>
            <a:r>
              <a:rPr lang="en-US" b="1" dirty="0"/>
              <a:t> </a:t>
            </a:r>
            <a:r>
              <a:rPr lang="en-US" b="1" dirty="0" err="1"/>
              <a:t>helse</a:t>
            </a:r>
            <a:r>
              <a:rPr lang="en-US" b="1" dirty="0"/>
              <a:t>.</a:t>
            </a:r>
          </a:p>
          <a:p>
            <a:pPr marL="171450" indent="-171450">
              <a:buFontTx/>
              <a:buChar char="-"/>
            </a:pPr>
            <a:endParaRPr lang="en-US" dirty="0"/>
          </a:p>
          <a:p>
            <a:pPr marL="0" indent="0">
              <a:buFontTx/>
              <a:buNone/>
            </a:pPr>
            <a:endParaRPr lang="en-US" dirty="0"/>
          </a:p>
          <a:p>
            <a:pPr marL="0" indent="0">
              <a:buFontTx/>
              <a:buNone/>
            </a:pPr>
            <a:r>
              <a:rPr lang="nb-NO" dirty="0"/>
              <a:t>🟢</a:t>
            </a:r>
            <a:r>
              <a:rPr lang="en-US" dirty="0" err="1"/>
              <a:t>F.eks</a:t>
            </a:r>
            <a:r>
              <a:rPr lang="en-US" dirty="0"/>
              <a:t>. Kan </a:t>
            </a:r>
            <a:r>
              <a:rPr lang="en-US" dirty="0" err="1"/>
              <a:t>ikke</a:t>
            </a:r>
            <a:r>
              <a:rPr lang="en-US" dirty="0"/>
              <a:t> </a:t>
            </a:r>
            <a:r>
              <a:rPr lang="en-US" dirty="0" err="1"/>
              <a:t>studenter</a:t>
            </a:r>
            <a:r>
              <a:rPr lang="en-US" dirty="0"/>
              <a:t> </a:t>
            </a:r>
            <a:r>
              <a:rPr lang="en-US" dirty="0" err="1"/>
              <a:t>lenger</a:t>
            </a:r>
            <a:r>
              <a:rPr lang="en-US" dirty="0"/>
              <a:t> "</a:t>
            </a:r>
            <a:r>
              <a:rPr lang="en-US" b="1" dirty="0" err="1"/>
              <a:t>orke</a:t>
            </a:r>
            <a:r>
              <a:rPr lang="en-US" b="1" dirty="0"/>
              <a:t>" 45 </a:t>
            </a:r>
            <a:r>
              <a:rPr lang="en-US" b="1" dirty="0" err="1"/>
              <a:t>minutter</a:t>
            </a:r>
            <a:r>
              <a:rPr lang="en-US" b="1" dirty="0"/>
              <a:t> </a:t>
            </a:r>
            <a:r>
              <a:rPr lang="en-US" b="1" dirty="0" err="1"/>
              <a:t>forelesning</a:t>
            </a:r>
            <a:r>
              <a:rPr lang="en-US" b="1" dirty="0"/>
              <a:t> </a:t>
            </a:r>
            <a:r>
              <a:rPr lang="en-US" dirty="0"/>
              <a:t>om det </a:t>
            </a:r>
            <a:r>
              <a:rPr lang="en-US" dirty="0" err="1"/>
              <a:t>ikke</a:t>
            </a:r>
            <a:r>
              <a:rPr lang="en-US" dirty="0"/>
              <a:t> er "</a:t>
            </a:r>
            <a:r>
              <a:rPr lang="en-US" dirty="0" err="1"/>
              <a:t>eksplosjoner</a:t>
            </a:r>
            <a:r>
              <a:rPr lang="en-US" dirty="0"/>
              <a:t> </a:t>
            </a:r>
            <a:r>
              <a:rPr lang="en-US" dirty="0" err="1"/>
              <a:t>og</a:t>
            </a:r>
            <a:r>
              <a:rPr lang="en-US" dirty="0"/>
              <a:t> </a:t>
            </a:r>
            <a:r>
              <a:rPr lang="en-US" dirty="0" err="1"/>
              <a:t>konfetti</a:t>
            </a:r>
            <a:r>
              <a:rPr lang="en-US" dirty="0"/>
              <a:t>"</a:t>
            </a:r>
          </a:p>
          <a:p>
            <a:pPr marL="171450" indent="-171450">
              <a:buFontTx/>
              <a:buChar char="-"/>
            </a:pPr>
            <a:endParaRPr lang="en-US" dirty="0"/>
          </a:p>
          <a:p>
            <a:pPr marL="0" indent="0">
              <a:buFontTx/>
              <a:buNone/>
            </a:pPr>
            <a:endParaRPr lang="en-US" dirty="0"/>
          </a:p>
          <a:p>
            <a:pPr marL="0" indent="0">
              <a:buFontTx/>
              <a:buNone/>
            </a:pPr>
            <a:r>
              <a:rPr lang="nb-NO" dirty="0"/>
              <a:t>🟢 </a:t>
            </a:r>
            <a:r>
              <a:rPr lang="en-US" dirty="0"/>
              <a:t>Det </a:t>
            </a:r>
            <a:r>
              <a:rPr lang="en-US" dirty="0" err="1"/>
              <a:t>som</a:t>
            </a:r>
            <a:r>
              <a:rPr lang="en-US" dirty="0"/>
              <a:t> </a:t>
            </a:r>
            <a:r>
              <a:rPr lang="en-US" dirty="0" err="1"/>
              <a:t>skulle</a:t>
            </a:r>
            <a:r>
              <a:rPr lang="en-US" dirty="0"/>
              <a:t> </a:t>
            </a:r>
            <a:r>
              <a:rPr lang="en-US" dirty="0" err="1"/>
              <a:t>være</a:t>
            </a:r>
            <a:r>
              <a:rPr lang="en-US" dirty="0"/>
              <a:t> et </a:t>
            </a:r>
            <a:r>
              <a:rPr lang="en-US" b="1" dirty="0" err="1"/>
              <a:t>hjelpemiddel</a:t>
            </a:r>
            <a:r>
              <a:rPr lang="en-US" dirty="0"/>
              <a:t> </a:t>
            </a:r>
            <a:r>
              <a:rPr lang="en-US" b="1" dirty="0" err="1"/>
              <a:t>og</a:t>
            </a:r>
            <a:r>
              <a:rPr lang="en-US" b="1" dirty="0"/>
              <a:t> </a:t>
            </a:r>
            <a:r>
              <a:rPr lang="en-US" b="1" dirty="0" err="1"/>
              <a:t>en</a:t>
            </a:r>
            <a:r>
              <a:rPr lang="en-US" b="1" dirty="0"/>
              <a:t> </a:t>
            </a:r>
            <a:r>
              <a:rPr lang="en-US" b="1" dirty="0" err="1"/>
              <a:t>effektivisering</a:t>
            </a:r>
            <a:r>
              <a:rPr lang="en-US" b="1" dirty="0"/>
              <a:t>   - </a:t>
            </a:r>
            <a:r>
              <a:rPr lang="en-US" b="1" dirty="0" err="1"/>
              <a:t>ødelegger</a:t>
            </a:r>
            <a:r>
              <a:rPr lang="en-US" b="1" dirty="0"/>
              <a:t> </a:t>
            </a:r>
            <a:r>
              <a:rPr lang="en-US" b="1" dirty="0" err="1"/>
              <a:t>oss</a:t>
            </a:r>
            <a:r>
              <a:rPr lang="en-US" dirty="0"/>
              <a:t>…</a:t>
            </a:r>
          </a:p>
          <a:p>
            <a:pPr marL="171450" indent="-171450">
              <a:buFontTx/>
              <a:buChar char="-"/>
            </a:pPr>
            <a:endParaRPr lang="en-US" dirty="0"/>
          </a:p>
          <a:p>
            <a:pPr marL="0" indent="0">
              <a:buFontTx/>
              <a:buNone/>
            </a:pPr>
            <a:r>
              <a:rPr lang="nb-NO" dirty="0"/>
              <a:t>🔴</a:t>
            </a:r>
            <a:r>
              <a:rPr lang="en-US" dirty="0" err="1"/>
              <a:t>Likevel</a:t>
            </a:r>
            <a:r>
              <a:rPr lang="en-US" dirty="0"/>
              <a:t>:</a:t>
            </a:r>
            <a:r>
              <a:rPr lang="nb-NO" sz="1200" kern="1200" dirty="0">
                <a:solidFill>
                  <a:schemeClr val="tx1"/>
                </a:solidFill>
                <a:effectLst/>
                <a:latin typeface="+mn-lt"/>
                <a:ea typeface="+mn-ea"/>
                <a:cs typeface="+mn-cs"/>
              </a:rPr>
              <a:t>Både </a:t>
            </a:r>
            <a:r>
              <a:rPr lang="nb-NO" sz="1200" b="1" kern="1200" dirty="0">
                <a:solidFill>
                  <a:schemeClr val="tx1"/>
                </a:solidFill>
                <a:effectLst/>
                <a:latin typeface="+mn-lt"/>
                <a:ea typeface="+mn-ea"/>
                <a:cs typeface="+mn-cs"/>
              </a:rPr>
              <a:t>opplæring og samfunnet </a:t>
            </a:r>
            <a:r>
              <a:rPr lang="nb-NO" sz="1200" kern="1200" dirty="0">
                <a:solidFill>
                  <a:schemeClr val="tx1"/>
                </a:solidFill>
                <a:effectLst/>
                <a:latin typeface="+mn-lt"/>
                <a:ea typeface="+mn-ea"/>
                <a:cs typeface="+mn-cs"/>
              </a:rPr>
              <a:t>nå begynner </a:t>
            </a:r>
            <a:r>
              <a:rPr lang="nb-NO" sz="1200" b="1" kern="1200" dirty="0">
                <a:solidFill>
                  <a:schemeClr val="tx1"/>
                </a:solidFill>
                <a:effectLst/>
                <a:latin typeface="+mn-lt"/>
                <a:ea typeface="+mn-ea"/>
                <a:cs typeface="+mn-cs"/>
              </a:rPr>
              <a:t>å heie på og rose de som ikke kan det selv, men kun kan verktøy</a:t>
            </a:r>
            <a:r>
              <a:rPr lang="nb-NO" sz="1200" kern="1200" dirty="0">
                <a:solidFill>
                  <a:schemeClr val="tx1"/>
                </a:solidFill>
                <a:effectLst/>
                <a:latin typeface="+mn-lt"/>
                <a:ea typeface="+mn-ea"/>
                <a:cs typeface="+mn-cs"/>
              </a:rPr>
              <a:t>.  Samme fare som med kalkulatoren (se også. programmering – alle kan kode opp enkle ting med KI, men lærer ikke </a:t>
            </a:r>
            <a:r>
              <a:rPr lang="nb-NO" sz="1200" kern="1200" dirty="0" err="1">
                <a:solidFill>
                  <a:schemeClr val="tx1"/>
                </a:solidFill>
                <a:effectLst/>
                <a:latin typeface="+mn-lt"/>
                <a:ea typeface="+mn-ea"/>
                <a:cs typeface="+mn-cs"/>
              </a:rPr>
              <a:t>basicen</a:t>
            </a:r>
            <a:r>
              <a:rPr lang="nb-NO" sz="1200" kern="1200" dirty="0">
                <a:solidFill>
                  <a:schemeClr val="tx1"/>
                </a:solidFill>
                <a:effectLst/>
                <a:latin typeface="+mn-lt"/>
                <a:ea typeface="+mn-ea"/>
                <a:cs typeface="+mn-cs"/>
              </a:rPr>
              <a:t> – se også rettskriving når man har autokorrektur) – faren er at vi </a:t>
            </a:r>
            <a:r>
              <a:rPr lang="nb-NO" sz="1200" b="1" kern="1200" dirty="0">
                <a:solidFill>
                  <a:schemeClr val="tx1"/>
                </a:solidFill>
                <a:effectLst/>
                <a:latin typeface="+mn-lt"/>
                <a:ea typeface="+mn-ea"/>
                <a:cs typeface="+mn-cs"/>
              </a:rPr>
              <a:t>mister grunnleggende ferdigheter </a:t>
            </a:r>
            <a:r>
              <a:rPr lang="nb-NO" sz="1200" kern="1200" dirty="0">
                <a:solidFill>
                  <a:schemeClr val="tx1"/>
                </a:solidFill>
                <a:effectLst/>
                <a:latin typeface="+mn-lt"/>
                <a:ea typeface="+mn-ea"/>
                <a:cs typeface="+mn-cs"/>
              </a:rPr>
              <a:t>som både er </a:t>
            </a:r>
            <a:r>
              <a:rPr lang="nb-NO" sz="1200" b="1" kern="1200" dirty="0">
                <a:solidFill>
                  <a:schemeClr val="tx1"/>
                </a:solidFill>
                <a:effectLst/>
                <a:latin typeface="+mn-lt"/>
                <a:ea typeface="+mn-ea"/>
                <a:cs typeface="+mn-cs"/>
              </a:rPr>
              <a:t>viktige for «å gå ut over hva KI kan», </a:t>
            </a:r>
            <a:r>
              <a:rPr lang="nb-NO" sz="1200" kern="1200" dirty="0">
                <a:solidFill>
                  <a:schemeClr val="tx1"/>
                </a:solidFill>
                <a:effectLst/>
                <a:latin typeface="+mn-lt"/>
                <a:ea typeface="+mn-ea"/>
                <a:cs typeface="+mn-cs"/>
              </a:rPr>
              <a:t>og som er </a:t>
            </a:r>
            <a:r>
              <a:rPr lang="nb-NO" sz="1200" b="1" kern="1200" dirty="0">
                <a:solidFill>
                  <a:schemeClr val="tx1"/>
                </a:solidFill>
                <a:effectLst/>
                <a:latin typeface="+mn-lt"/>
                <a:ea typeface="+mn-ea"/>
                <a:cs typeface="+mn-cs"/>
              </a:rPr>
              <a:t>viktige for hvem vi er</a:t>
            </a:r>
            <a:r>
              <a:rPr lang="nb-NO" sz="1200" kern="1200" dirty="0">
                <a:solidFill>
                  <a:schemeClr val="tx1"/>
                </a:solidFill>
                <a:effectLst/>
                <a:latin typeface="+mn-lt"/>
                <a:ea typeface="+mn-ea"/>
                <a:cs typeface="+mn-cs"/>
              </a:rPr>
              <a:t>.</a:t>
            </a:r>
          </a:p>
          <a:p>
            <a:pPr marL="0" indent="0">
              <a:buFontTx/>
              <a:buNone/>
            </a:pPr>
            <a:endParaRPr lang="en-US" dirty="0"/>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479B9F77-3956-4D7C-9BB6-843FBA0BDBD7}" type="slidenum">
              <a:rPr lang="nb-NO" smtClean="0"/>
              <a:t>8</a:t>
            </a:fld>
            <a:endParaRPr lang="nb-NO"/>
          </a:p>
        </p:txBody>
      </p:sp>
    </p:spTree>
    <p:extLst>
      <p:ext uri="{BB962C8B-B14F-4D97-AF65-F5344CB8AC3E}">
        <p14:creationId xmlns:p14="http://schemas.microsoft.com/office/powerpoint/2010/main" val="908714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nb-NO"/>
          </a:p>
        </p:txBody>
      </p:sp>
      <p:sp>
        <p:nvSpPr>
          <p:cNvPr id="3" name="Notes Placeholder 2"/>
          <p:cNvSpPr>
            <a:spLocks noGrp="1"/>
          </p:cNvSpPr>
          <p:nvPr>
            <p:ph type="body" idx="1"/>
          </p:nvPr>
        </p:nvSpPr>
        <p:spPr/>
        <p:txBody>
          <a:bodyPr/>
          <a:lstStyle/>
          <a:p>
            <a:endParaRPr lang="en-US" b="1" dirty="0"/>
          </a:p>
          <a:p>
            <a:r>
              <a:rPr lang="nb-NO" dirty="0"/>
              <a:t>🟢</a:t>
            </a:r>
            <a:r>
              <a:rPr lang="en-US" b="1" dirty="0"/>
              <a:t>Noe </a:t>
            </a:r>
            <a:r>
              <a:rPr lang="en-US" b="1" dirty="0" err="1"/>
              <a:t>nytt</a:t>
            </a:r>
            <a:r>
              <a:rPr lang="en-US" b="1" dirty="0"/>
              <a:t> </a:t>
            </a:r>
            <a:r>
              <a:rPr lang="en-US" b="1" dirty="0" err="1"/>
              <a:t>fyller</a:t>
            </a:r>
            <a:r>
              <a:rPr lang="en-US" b="1" dirty="0"/>
              <a:t> </a:t>
            </a:r>
            <a:r>
              <a:rPr lang="en-US" b="1" dirty="0" err="1"/>
              <a:t>opp</a:t>
            </a:r>
            <a:r>
              <a:rPr lang="en-US" b="1" dirty="0"/>
              <a:t> </a:t>
            </a:r>
            <a:r>
              <a:rPr lang="en-US" b="1" dirty="0" err="1"/>
              <a:t>tiden</a:t>
            </a:r>
            <a:r>
              <a:rPr lang="en-US" b="1" dirty="0"/>
              <a:t> vi </a:t>
            </a:r>
            <a:r>
              <a:rPr lang="en-US" b="1" u="sng" dirty="0" err="1"/>
              <a:t>ikke</a:t>
            </a:r>
            <a:r>
              <a:rPr lang="en-US" b="1" u="sng" dirty="0"/>
              <a:t> </a:t>
            </a:r>
            <a:r>
              <a:rPr lang="en-US" b="1" u="sng" dirty="0" err="1"/>
              <a:t>hadde</a:t>
            </a:r>
            <a:r>
              <a:rPr lang="en-US" b="1" u="sng" dirty="0"/>
              <a:t> </a:t>
            </a:r>
            <a:r>
              <a:rPr lang="en-US" b="1" u="sng" dirty="0" err="1"/>
              <a:t>ledig</a:t>
            </a:r>
            <a:r>
              <a:rPr lang="en-US" b="1" dirty="0"/>
              <a:t>:</a:t>
            </a:r>
          </a:p>
          <a:p>
            <a:r>
              <a:rPr lang="en-US" dirty="0"/>
              <a:t>	- Opp mot </a:t>
            </a:r>
            <a:r>
              <a:rPr lang="en-US" b="1" dirty="0"/>
              <a:t>9 timer </a:t>
            </a:r>
            <a:r>
              <a:rPr lang="en-US" b="1" dirty="0" err="1"/>
              <a:t>hver</a:t>
            </a:r>
            <a:r>
              <a:rPr lang="en-US" b="1" dirty="0"/>
              <a:t> </a:t>
            </a:r>
            <a:r>
              <a:rPr lang="en-US" b="1" dirty="0" err="1"/>
              <a:t>dag</a:t>
            </a:r>
            <a:r>
              <a:rPr lang="en-US" b="1" dirty="0"/>
              <a:t> </a:t>
            </a:r>
            <a:r>
              <a:rPr lang="en-US" dirty="0"/>
              <a:t>med "</a:t>
            </a:r>
            <a:r>
              <a:rPr lang="en-US" dirty="0" err="1"/>
              <a:t>digitalt</a:t>
            </a:r>
            <a:r>
              <a:rPr lang="en-US" dirty="0"/>
              <a:t> </a:t>
            </a:r>
            <a:r>
              <a:rPr lang="en-US" dirty="0" err="1"/>
              <a:t>innhold</a:t>
            </a:r>
            <a:r>
              <a:rPr lang="en-US" dirty="0"/>
              <a:t>" – ting </a:t>
            </a:r>
            <a:r>
              <a:rPr lang="en-US" dirty="0" err="1"/>
              <a:t>som</a:t>
            </a:r>
            <a:r>
              <a:rPr lang="en-US" dirty="0"/>
              <a:t> </a:t>
            </a:r>
            <a:r>
              <a:rPr lang="en-US" b="1" dirty="0" err="1"/>
              <a:t>ikke</a:t>
            </a:r>
            <a:r>
              <a:rPr lang="en-US" b="1" dirty="0"/>
              <a:t> er </a:t>
            </a:r>
            <a:r>
              <a:rPr lang="en-US" b="1" dirty="0" err="1"/>
              <a:t>en</a:t>
            </a:r>
            <a:r>
              <a:rPr lang="en-US" b="1" dirty="0"/>
              <a:t> del av </a:t>
            </a:r>
            <a:r>
              <a:rPr lang="en-US" b="1" dirty="0" err="1"/>
              <a:t>arbeid</a:t>
            </a:r>
            <a:r>
              <a:rPr lang="en-US" b="1" dirty="0"/>
              <a:t>/</a:t>
            </a:r>
            <a:r>
              <a:rPr lang="en-US" b="1" dirty="0" err="1"/>
              <a:t>skole</a:t>
            </a:r>
            <a:r>
              <a:rPr lang="en-US" b="1" dirty="0"/>
              <a:t> </a:t>
            </a:r>
            <a:r>
              <a:rPr lang="en-US" b="1" dirty="0" err="1"/>
              <a:t>osv</a:t>
            </a:r>
            <a:r>
              <a:rPr lang="en-US" dirty="0"/>
              <a:t>. </a:t>
            </a:r>
          </a:p>
          <a:p>
            <a:r>
              <a:rPr lang="en-US" dirty="0"/>
              <a:t>	- </a:t>
            </a:r>
            <a:r>
              <a:rPr lang="en-US" b="1" dirty="0"/>
              <a:t>4-6 timer </a:t>
            </a:r>
            <a:r>
              <a:rPr lang="en-US" b="1" dirty="0" err="1"/>
              <a:t>på</a:t>
            </a:r>
            <a:r>
              <a:rPr lang="en-US" b="1" dirty="0"/>
              <a:t> </a:t>
            </a:r>
            <a:r>
              <a:rPr lang="en-US" b="1" dirty="0" err="1"/>
              <a:t>sosiale</a:t>
            </a:r>
            <a:r>
              <a:rPr lang="en-US" b="1" dirty="0"/>
              <a:t> </a:t>
            </a:r>
            <a:r>
              <a:rPr lang="en-US" b="1" dirty="0" err="1"/>
              <a:t>medie</a:t>
            </a:r>
            <a:r>
              <a:rPr lang="en-US" dirty="0" err="1"/>
              <a:t>r</a:t>
            </a:r>
            <a:r>
              <a:rPr lang="en-US" dirty="0"/>
              <a:t> i </a:t>
            </a:r>
            <a:r>
              <a:rPr lang="en-US" dirty="0" err="1"/>
              <a:t>snitt</a:t>
            </a:r>
            <a:r>
              <a:rPr lang="en-US" dirty="0"/>
              <a:t>.</a:t>
            </a:r>
          </a:p>
          <a:p>
            <a:pPr rtl="0"/>
            <a:r>
              <a:rPr lang="en-US" dirty="0"/>
              <a:t>	- </a:t>
            </a:r>
            <a:r>
              <a:rPr lang="nb-NO" sz="1200" b="1" i="0" u="none" strike="noStrike" kern="1200" dirty="0" err="1">
                <a:solidFill>
                  <a:schemeClr val="tx1"/>
                </a:solidFill>
                <a:effectLst/>
                <a:latin typeface="+mn-lt"/>
                <a:ea typeface="+mn-ea"/>
                <a:cs typeface="+mn-cs"/>
              </a:rPr>
              <a:t>Scroller</a:t>
            </a:r>
            <a:r>
              <a:rPr lang="nb-NO" sz="1200" b="1" i="0" u="none" strike="noStrike" kern="1200" dirty="0">
                <a:solidFill>
                  <a:schemeClr val="tx1"/>
                </a:solidFill>
                <a:effectLst/>
                <a:latin typeface="+mn-lt"/>
                <a:ea typeface="+mn-ea"/>
                <a:cs typeface="+mn-cs"/>
              </a:rPr>
              <a:t> 25 meter hver dag </a:t>
            </a:r>
            <a:r>
              <a:rPr lang="nb-NO" sz="1200" b="0" i="0" u="none" strike="noStrike" kern="1200" dirty="0">
                <a:solidFill>
                  <a:schemeClr val="tx1"/>
                </a:solidFill>
                <a:effectLst/>
                <a:latin typeface="+mn-lt"/>
                <a:ea typeface="+mn-ea"/>
                <a:cs typeface="+mn-cs"/>
              </a:rPr>
              <a:t>- det blir 9,1 km hvert år</a:t>
            </a:r>
            <a:endParaRPr lang="nb-NO" dirty="0">
              <a:effectLst/>
            </a:endParaRPr>
          </a:p>
          <a:p>
            <a:pPr rtl="0"/>
            <a:r>
              <a:rPr lang="nb-NO" sz="1200" b="0" i="0" u="none" strike="noStrike" kern="1200" dirty="0">
                <a:solidFill>
                  <a:schemeClr val="tx1"/>
                </a:solidFill>
                <a:effectLst/>
                <a:latin typeface="+mn-lt"/>
                <a:ea typeface="+mn-ea"/>
                <a:cs typeface="+mn-cs"/>
              </a:rPr>
              <a:t>	- </a:t>
            </a:r>
            <a:r>
              <a:rPr lang="nb-NO" sz="1200" b="1" i="0" u="none" strike="noStrike" kern="1200" dirty="0">
                <a:solidFill>
                  <a:schemeClr val="tx1"/>
                </a:solidFill>
                <a:effectLst/>
                <a:latin typeface="+mn-lt"/>
                <a:ea typeface="+mn-ea"/>
                <a:cs typeface="+mn-cs"/>
              </a:rPr>
              <a:t>Låser opp telefonen </a:t>
            </a:r>
            <a:r>
              <a:rPr lang="nb-NO" sz="1200" b="1" i="0" u="none" strike="noStrike" kern="1200" dirty="0" err="1">
                <a:solidFill>
                  <a:schemeClr val="tx1"/>
                </a:solidFill>
                <a:effectLst/>
                <a:latin typeface="+mn-lt"/>
                <a:ea typeface="+mn-ea"/>
                <a:cs typeface="+mn-cs"/>
              </a:rPr>
              <a:t>ca</a:t>
            </a:r>
            <a:r>
              <a:rPr lang="nb-NO" sz="1200" b="1" i="0" u="none" strike="noStrike" kern="1200" dirty="0">
                <a:solidFill>
                  <a:schemeClr val="tx1"/>
                </a:solidFill>
                <a:effectLst/>
                <a:latin typeface="+mn-lt"/>
                <a:ea typeface="+mn-ea"/>
                <a:cs typeface="+mn-cs"/>
              </a:rPr>
              <a:t> 150 ganger hver dag </a:t>
            </a:r>
            <a:r>
              <a:rPr lang="nb-NO" sz="1200" b="0" i="0" u="none" strike="noStrike" kern="1200" dirty="0">
                <a:solidFill>
                  <a:schemeClr val="tx1"/>
                </a:solidFill>
                <a:effectLst/>
                <a:latin typeface="+mn-lt"/>
                <a:ea typeface="+mn-ea"/>
                <a:cs typeface="+mn-cs"/>
              </a:rPr>
              <a:t>- det blir nesten 55 tusen ganger i året.</a:t>
            </a:r>
            <a:endParaRPr lang="nb-NO" dirty="0">
              <a:effectLst/>
            </a:endParaRPr>
          </a:p>
          <a:p>
            <a:endParaRPr lang="en-US" dirty="0"/>
          </a:p>
          <a:p>
            <a:endParaRPr lang="en-US" dirty="0"/>
          </a:p>
          <a:p>
            <a:r>
              <a:rPr lang="nb-NO" dirty="0"/>
              <a:t>🟢</a:t>
            </a:r>
            <a:r>
              <a:rPr lang="en-US" b="1" dirty="0" err="1"/>
              <a:t>Teknologi</a:t>
            </a:r>
            <a:r>
              <a:rPr lang="en-US" b="1" dirty="0"/>
              <a:t> </a:t>
            </a:r>
            <a:r>
              <a:rPr lang="en-US" b="1" dirty="0" err="1"/>
              <a:t>skulle</a:t>
            </a:r>
            <a:r>
              <a:rPr lang="en-US" b="1" dirty="0"/>
              <a:t> </a:t>
            </a:r>
            <a:r>
              <a:rPr lang="en-US" b="1" dirty="0" err="1"/>
              <a:t>frigjøre</a:t>
            </a:r>
            <a:r>
              <a:rPr lang="en-US" b="1" dirty="0"/>
              <a:t> </a:t>
            </a:r>
            <a:r>
              <a:rPr lang="en-US" b="1" dirty="0" err="1"/>
              <a:t>tid</a:t>
            </a:r>
            <a:r>
              <a:rPr lang="en-US" b="1" dirty="0"/>
              <a:t>, men i </a:t>
            </a:r>
            <a:r>
              <a:rPr lang="en-US" b="1" dirty="0" err="1"/>
              <a:t>stedet</a:t>
            </a:r>
            <a:r>
              <a:rPr lang="en-US" b="1" dirty="0"/>
              <a:t> </a:t>
            </a:r>
            <a:r>
              <a:rPr lang="en-US" b="1" dirty="0" err="1"/>
              <a:t>fortrenger</a:t>
            </a:r>
            <a:r>
              <a:rPr lang="en-US" b="1" dirty="0"/>
              <a:t> det:</a:t>
            </a:r>
          </a:p>
          <a:p>
            <a:r>
              <a:rPr lang="en-US" dirty="0"/>
              <a:t>	* </a:t>
            </a:r>
            <a:r>
              <a:rPr lang="en-US" b="1" dirty="0" err="1"/>
              <a:t>Fysisk</a:t>
            </a:r>
            <a:r>
              <a:rPr lang="en-US" b="1" dirty="0"/>
              <a:t> </a:t>
            </a:r>
            <a:r>
              <a:rPr lang="en-US" b="1" dirty="0" err="1"/>
              <a:t>aktivitet</a:t>
            </a:r>
            <a:r>
              <a:rPr lang="en-US" b="1" dirty="0"/>
              <a:t> </a:t>
            </a:r>
            <a:r>
              <a:rPr lang="en-US" dirty="0"/>
              <a:t>– </a:t>
            </a:r>
          </a:p>
          <a:p>
            <a:r>
              <a:rPr lang="en-US" dirty="0"/>
              <a:t> 	* </a:t>
            </a:r>
            <a:r>
              <a:rPr lang="en-US" b="1" dirty="0" err="1"/>
              <a:t>Søvn</a:t>
            </a:r>
            <a:r>
              <a:rPr lang="en-US" dirty="0"/>
              <a:t>  (</a:t>
            </a:r>
            <a:r>
              <a:rPr lang="en-US" dirty="0" err="1"/>
              <a:t>bl.a</a:t>
            </a:r>
            <a:r>
              <a:rPr lang="en-US" dirty="0"/>
              <a:t>. </a:t>
            </a:r>
            <a:r>
              <a:rPr lang="en-US" dirty="0" err="1"/>
              <a:t>helt</a:t>
            </a:r>
            <a:r>
              <a:rPr lang="en-US" dirty="0"/>
              <a:t> </a:t>
            </a:r>
            <a:r>
              <a:rPr lang="en-US" dirty="0" err="1"/>
              <a:t>essensielt</a:t>
            </a:r>
            <a:r>
              <a:rPr lang="en-US" dirty="0"/>
              <a:t> for </a:t>
            </a:r>
            <a:r>
              <a:rPr lang="en-US" dirty="0" err="1"/>
              <a:t>hukommelse</a:t>
            </a:r>
            <a:r>
              <a:rPr lang="en-US" dirty="0"/>
              <a:t>, da ting </a:t>
            </a:r>
            <a:r>
              <a:rPr lang="en-US" dirty="0" err="1"/>
              <a:t>flyttes</a:t>
            </a:r>
            <a:r>
              <a:rPr lang="en-US" dirty="0"/>
              <a:t> </a:t>
            </a:r>
            <a:r>
              <a:rPr lang="en-US" dirty="0" err="1"/>
              <a:t>fr</a:t>
            </a:r>
            <a:r>
              <a:rPr lang="en-US" dirty="0"/>
              <a:t> </a:t>
            </a:r>
            <a:r>
              <a:rPr lang="en-US" dirty="0" err="1"/>
              <a:t>akorttidshukommelsen</a:t>
            </a:r>
            <a:r>
              <a:rPr lang="en-US" dirty="0"/>
              <a:t> </a:t>
            </a:r>
            <a:r>
              <a:rPr lang="en-US" dirty="0" err="1"/>
              <a:t>til</a:t>
            </a:r>
            <a:r>
              <a:rPr lang="en-US" dirty="0"/>
              <a:t> </a:t>
            </a:r>
            <a:r>
              <a:rPr lang="en-US" dirty="0" err="1"/>
              <a:t>langtidshukommelsen</a:t>
            </a:r>
            <a:r>
              <a:rPr lang="en-US" dirty="0"/>
              <a:t>)</a:t>
            </a:r>
          </a:p>
          <a:p>
            <a:r>
              <a:rPr lang="en-US" dirty="0"/>
              <a:t>	* </a:t>
            </a:r>
            <a:r>
              <a:rPr lang="en-US" b="1" dirty="0" err="1"/>
              <a:t>Hvile</a:t>
            </a:r>
            <a:r>
              <a:rPr lang="en-US" dirty="0"/>
              <a:t> </a:t>
            </a:r>
          </a:p>
          <a:p>
            <a:r>
              <a:rPr lang="en-US" dirty="0"/>
              <a:t>	* </a:t>
            </a:r>
            <a:r>
              <a:rPr lang="en-US" b="1" dirty="0" err="1"/>
              <a:t>Sosiale</a:t>
            </a:r>
            <a:r>
              <a:rPr lang="en-US" b="1" dirty="0"/>
              <a:t> </a:t>
            </a:r>
            <a:r>
              <a:rPr lang="en-US" b="1" dirty="0" err="1"/>
              <a:t>relasjoner</a:t>
            </a:r>
            <a:endParaRPr lang="en-US" b="1" dirty="0"/>
          </a:p>
          <a:p>
            <a:endParaRPr lang="en-US" dirty="0"/>
          </a:p>
          <a:p>
            <a:r>
              <a:rPr lang="en-US" dirty="0"/>
              <a:t>	</a:t>
            </a:r>
            <a:r>
              <a:rPr lang="en-US" b="1" dirty="0"/>
              <a:t>4 "</a:t>
            </a:r>
            <a:r>
              <a:rPr lang="en-US" b="1" dirty="0" err="1"/>
              <a:t>basisbehov</a:t>
            </a:r>
            <a:r>
              <a:rPr lang="en-US" b="1" dirty="0"/>
              <a:t>" for </a:t>
            </a:r>
            <a:r>
              <a:rPr lang="en-US" b="1" dirty="0" err="1"/>
              <a:t>fysisk</a:t>
            </a:r>
            <a:r>
              <a:rPr lang="en-US" b="1" dirty="0"/>
              <a:t> </a:t>
            </a:r>
            <a:r>
              <a:rPr lang="en-US" b="1" dirty="0" err="1"/>
              <a:t>og</a:t>
            </a:r>
            <a:r>
              <a:rPr lang="en-US" b="1" dirty="0"/>
              <a:t> </a:t>
            </a:r>
            <a:r>
              <a:rPr lang="en-US" b="1" dirty="0" err="1"/>
              <a:t>psykisk</a:t>
            </a:r>
            <a:r>
              <a:rPr lang="en-US" b="1" dirty="0"/>
              <a:t> </a:t>
            </a:r>
            <a:r>
              <a:rPr lang="en-US" b="1" dirty="0" err="1"/>
              <a:t>helse</a:t>
            </a:r>
            <a:r>
              <a:rPr lang="en-US" b="1" dirty="0"/>
              <a:t> + </a:t>
            </a:r>
            <a:r>
              <a:rPr lang="en-US" b="1" dirty="0" err="1"/>
              <a:t>kognitive</a:t>
            </a:r>
            <a:r>
              <a:rPr lang="en-US" b="1" dirty="0"/>
              <a:t> </a:t>
            </a:r>
            <a:r>
              <a:rPr lang="en-US" b="1" dirty="0" err="1"/>
              <a:t>ferdigheter</a:t>
            </a:r>
            <a:endParaRPr lang="en-US" b="1" dirty="0"/>
          </a:p>
          <a:p>
            <a:r>
              <a:rPr lang="en-US" sz="1200" b="0" i="0" u="none" strike="noStrike" kern="1200" dirty="0">
                <a:solidFill>
                  <a:schemeClr val="tx1"/>
                </a:solidFill>
                <a:effectLst/>
                <a:latin typeface="+mn-lt"/>
                <a:ea typeface="+mn-ea"/>
                <a:cs typeface="+mn-cs"/>
              </a:rPr>
              <a:t>		</a:t>
            </a:r>
            <a:r>
              <a:rPr lang="nb-NO" sz="1200" b="0" i="0" u="none" strike="noStrike" kern="1200" dirty="0">
                <a:solidFill>
                  <a:schemeClr val="tx1"/>
                </a:solidFill>
                <a:effectLst/>
                <a:latin typeface="+mn-lt"/>
                <a:ea typeface="+mn-ea"/>
                <a:cs typeface="+mn-cs"/>
              </a:rPr>
              <a:t>F.eks. 1 times aktivitet i uka reduserer risikoen for depresjon med 40 prosent - ikke et legemiddel i verden er i nærheten av dette</a:t>
            </a:r>
          </a:p>
          <a:p>
            <a:endParaRPr lang="nb-NO"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dirty="0"/>
              <a:t>🟢 </a:t>
            </a:r>
            <a:r>
              <a:rPr lang="nb-NO" sz="1800" b="1" u="sng" dirty="0"/>
              <a:t>kjede seg</a:t>
            </a:r>
            <a:r>
              <a:rPr lang="nb-NO" sz="1800" u="sng" dirty="0"/>
              <a:t>- </a:t>
            </a:r>
            <a:r>
              <a:rPr lang="nb-NO" sz="1200" b="0" i="0" u="none" strike="noStrike" kern="1200" dirty="0">
                <a:solidFill>
                  <a:schemeClr val="tx1"/>
                </a:solidFill>
                <a:effectLst/>
                <a:latin typeface="+mn-lt"/>
                <a:ea typeface="+mn-ea"/>
                <a:cs typeface="+mn-cs"/>
              </a:rPr>
              <a:t>gode ideer + utviklingen av vår personlighet!  Like viktig som drømmer</a:t>
            </a:r>
          </a:p>
          <a:p>
            <a:endParaRPr lang="en-US" dirty="0"/>
          </a:p>
          <a:p>
            <a:endParaRPr lang="en-US" dirty="0"/>
          </a:p>
          <a:p>
            <a:r>
              <a:rPr lang="nb-NO" dirty="0"/>
              <a:t>🔴</a:t>
            </a:r>
            <a:r>
              <a:rPr lang="en-US" dirty="0" err="1"/>
              <a:t>Påstand</a:t>
            </a:r>
            <a:r>
              <a:rPr lang="en-US" dirty="0"/>
              <a:t>:</a:t>
            </a:r>
          </a:p>
          <a:p>
            <a:r>
              <a:rPr lang="nb-NO" dirty="0"/>
              <a:t>🔴 </a:t>
            </a:r>
            <a:r>
              <a:rPr lang="en-US" dirty="0"/>
              <a:t> </a:t>
            </a:r>
            <a:r>
              <a:rPr lang="en-US" b="1" dirty="0"/>
              <a:t>-"</a:t>
            </a:r>
            <a:r>
              <a:rPr lang="en-US" b="1" dirty="0" err="1"/>
              <a:t>genereasjon</a:t>
            </a:r>
            <a:r>
              <a:rPr lang="en-US" b="1" dirty="0"/>
              <a:t> </a:t>
            </a:r>
            <a:r>
              <a:rPr lang="en-US" b="1" dirty="0" err="1"/>
              <a:t>prestasjon</a:t>
            </a:r>
            <a:r>
              <a:rPr lang="en-US" b="1" dirty="0"/>
              <a:t>" </a:t>
            </a:r>
            <a:r>
              <a:rPr lang="en-US" dirty="0" err="1"/>
              <a:t>skyldes</a:t>
            </a:r>
            <a:r>
              <a:rPr lang="en-US" dirty="0"/>
              <a:t> </a:t>
            </a:r>
            <a:r>
              <a:rPr lang="en-US" dirty="0" err="1"/>
              <a:t>delvis</a:t>
            </a:r>
            <a:r>
              <a:rPr lang="en-US" dirty="0"/>
              <a:t> </a:t>
            </a:r>
            <a:r>
              <a:rPr lang="en-US" dirty="0" err="1"/>
              <a:t>mangel</a:t>
            </a:r>
            <a:r>
              <a:rPr lang="en-US" dirty="0"/>
              <a:t> </a:t>
            </a:r>
            <a:r>
              <a:rPr lang="en-US" dirty="0" err="1"/>
              <a:t>på</a:t>
            </a:r>
            <a:r>
              <a:rPr lang="en-US" dirty="0"/>
              <a:t> </a:t>
            </a:r>
            <a:r>
              <a:rPr lang="en-US" dirty="0" err="1"/>
              <a:t>tid</a:t>
            </a:r>
            <a:r>
              <a:rPr lang="en-US" dirty="0"/>
              <a:t> </a:t>
            </a:r>
            <a:r>
              <a:rPr lang="en-US" dirty="0" err="1"/>
              <a:t>til</a:t>
            </a:r>
            <a:r>
              <a:rPr lang="en-US" dirty="0"/>
              <a:t> å </a:t>
            </a:r>
            <a:r>
              <a:rPr lang="en-US" dirty="0" err="1"/>
              <a:t>gjøre</a:t>
            </a:r>
            <a:r>
              <a:rPr lang="en-US" dirty="0"/>
              <a:t> det alle </a:t>
            </a:r>
            <a:r>
              <a:rPr lang="en-US" dirty="0" err="1"/>
              <a:t>generasjoner</a:t>
            </a:r>
            <a:r>
              <a:rPr lang="en-US" dirty="0"/>
              <a:t> </a:t>
            </a:r>
            <a:r>
              <a:rPr lang="en-US" dirty="0" err="1"/>
              <a:t>har</a:t>
            </a:r>
            <a:r>
              <a:rPr lang="en-US" dirty="0"/>
              <a:t> </a:t>
            </a:r>
            <a:r>
              <a:rPr lang="en-US" dirty="0" err="1"/>
              <a:t>gjort</a:t>
            </a:r>
            <a:r>
              <a:rPr lang="en-US" dirty="0"/>
              <a:t> </a:t>
            </a:r>
            <a:r>
              <a:rPr lang="en-US" dirty="0" err="1"/>
              <a:t>før</a:t>
            </a:r>
            <a:r>
              <a:rPr lang="en-US" dirty="0"/>
              <a:t>? (+ </a:t>
            </a:r>
            <a:r>
              <a:rPr lang="en-US" dirty="0" err="1"/>
              <a:t>noe</a:t>
            </a:r>
            <a:r>
              <a:rPr lang="en-US" dirty="0"/>
              <a:t> </a:t>
            </a:r>
            <a:r>
              <a:rPr lang="en-US" dirty="0" err="1"/>
              <a:t>økte</a:t>
            </a:r>
            <a:r>
              <a:rPr lang="en-US" dirty="0"/>
              <a:t> </a:t>
            </a:r>
            <a:r>
              <a:rPr lang="en-US" dirty="0" err="1"/>
              <a:t>forventinger</a:t>
            </a:r>
            <a:r>
              <a:rPr lang="en-US" dirty="0"/>
              <a:t> </a:t>
            </a:r>
            <a:r>
              <a:rPr lang="en-US" dirty="0" err="1"/>
              <a:t>fra</a:t>
            </a:r>
            <a:r>
              <a:rPr lang="en-US" dirty="0"/>
              <a:t> </a:t>
            </a:r>
            <a:r>
              <a:rPr lang="en-US" dirty="0" err="1"/>
              <a:t>f.eks</a:t>
            </a:r>
            <a:r>
              <a:rPr lang="en-US" dirty="0"/>
              <a:t>. </a:t>
            </a:r>
            <a:r>
              <a:rPr lang="en-US" dirty="0" err="1"/>
              <a:t>sosiale</a:t>
            </a:r>
            <a:r>
              <a:rPr lang="en-US" dirty="0"/>
              <a:t> </a:t>
            </a:r>
            <a:r>
              <a:rPr lang="en-US" dirty="0" err="1"/>
              <a:t>emdier</a:t>
            </a:r>
            <a:r>
              <a:rPr lang="en-US" dirty="0"/>
              <a:t> </a:t>
            </a:r>
            <a:r>
              <a:rPr lang="en-US" dirty="0" err="1"/>
              <a:t>kontral</a:t>
            </a:r>
            <a:r>
              <a:rPr lang="en-US" dirty="0"/>
              <a:t> at vi </a:t>
            </a:r>
            <a:r>
              <a:rPr lang="en-US" dirty="0" err="1"/>
              <a:t>sammenligner</a:t>
            </a:r>
            <a:r>
              <a:rPr lang="en-US" dirty="0"/>
              <a:t> </a:t>
            </a:r>
            <a:r>
              <a:rPr lang="en-US" dirty="0" err="1"/>
              <a:t>oss</a:t>
            </a:r>
            <a:r>
              <a:rPr lang="en-US" dirty="0"/>
              <a:t> med folk I gata)</a:t>
            </a:r>
          </a:p>
          <a:p>
            <a:endParaRPr lang="nb-NO" dirty="0"/>
          </a:p>
          <a:p>
            <a:endParaRPr lang="nb-NO" sz="1200" b="0" i="0" u="none" strike="noStrike" kern="1200" dirty="0">
              <a:solidFill>
                <a:schemeClr val="tx1"/>
              </a:solidFill>
              <a:effectLst/>
              <a:latin typeface="+mn-lt"/>
              <a:ea typeface="+mn-ea"/>
              <a:cs typeface="+mn-cs"/>
            </a:endParaRPr>
          </a:p>
          <a:p>
            <a:r>
              <a:rPr lang="nb-NO" dirty="0"/>
              <a:t>🔴 </a:t>
            </a:r>
            <a:r>
              <a:rPr lang="nb-NO" sz="1200" b="0" i="0" u="none" strike="noStrike" kern="1200" dirty="0">
                <a:solidFill>
                  <a:schemeClr val="tx1"/>
                </a:solidFill>
                <a:effectLst/>
                <a:latin typeface="+mn-lt"/>
                <a:ea typeface="+mn-ea"/>
                <a:cs typeface="+mn-cs"/>
              </a:rPr>
              <a:t>Barna til grunnleggeren av </a:t>
            </a:r>
            <a:r>
              <a:rPr lang="nb-NO" sz="1200" b="0" i="0" u="none" strike="noStrike" kern="1200" dirty="0" err="1">
                <a:solidFill>
                  <a:schemeClr val="tx1"/>
                </a:solidFill>
                <a:effectLst/>
                <a:latin typeface="+mn-lt"/>
                <a:ea typeface="+mn-ea"/>
                <a:cs typeface="+mn-cs"/>
              </a:rPr>
              <a:t>snapchat</a:t>
            </a:r>
            <a:r>
              <a:rPr lang="nb-NO" sz="1200" b="0" i="0" u="none" strike="noStrike" kern="1200" dirty="0">
                <a:solidFill>
                  <a:schemeClr val="tx1"/>
                </a:solidFill>
                <a:effectLst/>
                <a:latin typeface="+mn-lt"/>
                <a:ea typeface="+mn-ea"/>
                <a:cs typeface="+mn-cs"/>
              </a:rPr>
              <a:t> får 45 minutter skjermtid i uka, og da ikke noe sosiale medier…</a:t>
            </a:r>
            <a:endParaRPr lang="nb-NO" dirty="0"/>
          </a:p>
        </p:txBody>
      </p:sp>
      <p:sp>
        <p:nvSpPr>
          <p:cNvPr id="4" name="Slide Number Placeholder 3"/>
          <p:cNvSpPr>
            <a:spLocks noGrp="1"/>
          </p:cNvSpPr>
          <p:nvPr>
            <p:ph type="sldNum" sz="quarter" idx="5"/>
          </p:nvPr>
        </p:nvSpPr>
        <p:spPr/>
        <p:txBody>
          <a:bodyPr/>
          <a:lstStyle/>
          <a:p>
            <a:fld id="{479B9F77-3956-4D7C-9BB6-843FBA0BDBD7}" type="slidenum">
              <a:rPr lang="nb-NO" smtClean="0"/>
              <a:t>9</a:t>
            </a:fld>
            <a:endParaRPr lang="nb-NO"/>
          </a:p>
        </p:txBody>
      </p:sp>
    </p:spTree>
    <p:extLst>
      <p:ext uri="{BB962C8B-B14F-4D97-AF65-F5344CB8AC3E}">
        <p14:creationId xmlns:p14="http://schemas.microsoft.com/office/powerpoint/2010/main" val="4227275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191DD39-D5DC-41FF-970A-7CC3E8296354}" type="datetimeFigureOut">
              <a:rPr lang="nb-NO" smtClean="0"/>
              <a:t>17.11.2025</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9B8EAFFB-FC75-4145-AA54-7008BB34FA2F}" type="slidenum">
              <a:rPr lang="nb-NO" smtClean="0"/>
              <a:t>‹#›</a:t>
            </a:fld>
            <a:endParaRPr lang="nb-NO"/>
          </a:p>
        </p:txBody>
      </p:sp>
    </p:spTree>
    <p:extLst>
      <p:ext uri="{BB962C8B-B14F-4D97-AF65-F5344CB8AC3E}">
        <p14:creationId xmlns:p14="http://schemas.microsoft.com/office/powerpoint/2010/main" val="702130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91DD39-D5DC-41FF-970A-7CC3E8296354}" type="datetimeFigureOut">
              <a:rPr lang="nb-NO" smtClean="0"/>
              <a:t>17.11.2025</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9B8EAFFB-FC75-4145-AA54-7008BB34FA2F}" type="slidenum">
              <a:rPr lang="nb-NO" smtClean="0"/>
              <a:t>‹#›</a:t>
            </a:fld>
            <a:endParaRPr lang="nb-NO"/>
          </a:p>
        </p:txBody>
      </p:sp>
    </p:spTree>
    <p:extLst>
      <p:ext uri="{BB962C8B-B14F-4D97-AF65-F5344CB8AC3E}">
        <p14:creationId xmlns:p14="http://schemas.microsoft.com/office/powerpoint/2010/main" val="1181389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91DD39-D5DC-41FF-970A-7CC3E8296354}" type="datetimeFigureOut">
              <a:rPr lang="nb-NO" smtClean="0"/>
              <a:t>17.11.2025</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9B8EAFFB-FC75-4145-AA54-7008BB34FA2F}" type="slidenum">
              <a:rPr lang="nb-NO" smtClean="0"/>
              <a:t>‹#›</a:t>
            </a:fld>
            <a:endParaRPr lang="nb-NO"/>
          </a:p>
        </p:txBody>
      </p:sp>
    </p:spTree>
    <p:extLst>
      <p:ext uri="{BB962C8B-B14F-4D97-AF65-F5344CB8AC3E}">
        <p14:creationId xmlns:p14="http://schemas.microsoft.com/office/powerpoint/2010/main" val="2264712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91DD39-D5DC-41FF-970A-7CC3E8296354}" type="datetimeFigureOut">
              <a:rPr lang="nb-NO" smtClean="0"/>
              <a:t>17.11.2025</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9B8EAFFB-FC75-4145-AA54-7008BB34FA2F}" type="slidenum">
              <a:rPr lang="nb-NO" smtClean="0"/>
              <a:t>‹#›</a:t>
            </a:fld>
            <a:endParaRPr lang="nb-NO"/>
          </a:p>
        </p:txBody>
      </p:sp>
    </p:spTree>
    <p:extLst>
      <p:ext uri="{BB962C8B-B14F-4D97-AF65-F5344CB8AC3E}">
        <p14:creationId xmlns:p14="http://schemas.microsoft.com/office/powerpoint/2010/main" val="306671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91DD39-D5DC-41FF-970A-7CC3E8296354}" type="datetimeFigureOut">
              <a:rPr lang="nb-NO" smtClean="0"/>
              <a:t>17.11.2025</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9B8EAFFB-FC75-4145-AA54-7008BB34FA2F}" type="slidenum">
              <a:rPr lang="nb-NO" smtClean="0"/>
              <a:t>‹#›</a:t>
            </a:fld>
            <a:endParaRPr lang="nb-NO"/>
          </a:p>
        </p:txBody>
      </p:sp>
    </p:spTree>
    <p:extLst>
      <p:ext uri="{BB962C8B-B14F-4D97-AF65-F5344CB8AC3E}">
        <p14:creationId xmlns:p14="http://schemas.microsoft.com/office/powerpoint/2010/main" val="694678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191DD39-D5DC-41FF-970A-7CC3E8296354}" type="datetimeFigureOut">
              <a:rPr lang="nb-NO" smtClean="0"/>
              <a:t>17.11.2025</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9B8EAFFB-FC75-4145-AA54-7008BB34FA2F}" type="slidenum">
              <a:rPr lang="nb-NO" smtClean="0"/>
              <a:t>‹#›</a:t>
            </a:fld>
            <a:endParaRPr lang="nb-NO"/>
          </a:p>
        </p:txBody>
      </p:sp>
    </p:spTree>
    <p:extLst>
      <p:ext uri="{BB962C8B-B14F-4D97-AF65-F5344CB8AC3E}">
        <p14:creationId xmlns:p14="http://schemas.microsoft.com/office/powerpoint/2010/main" val="1330464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191DD39-D5DC-41FF-970A-7CC3E8296354}" type="datetimeFigureOut">
              <a:rPr lang="nb-NO" smtClean="0"/>
              <a:t>17.11.2025</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9B8EAFFB-FC75-4145-AA54-7008BB34FA2F}" type="slidenum">
              <a:rPr lang="nb-NO" smtClean="0"/>
              <a:t>‹#›</a:t>
            </a:fld>
            <a:endParaRPr lang="nb-NO"/>
          </a:p>
        </p:txBody>
      </p:sp>
    </p:spTree>
    <p:extLst>
      <p:ext uri="{BB962C8B-B14F-4D97-AF65-F5344CB8AC3E}">
        <p14:creationId xmlns:p14="http://schemas.microsoft.com/office/powerpoint/2010/main" val="2580431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191DD39-D5DC-41FF-970A-7CC3E8296354}" type="datetimeFigureOut">
              <a:rPr lang="nb-NO" smtClean="0"/>
              <a:t>17.11.2025</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9B8EAFFB-FC75-4145-AA54-7008BB34FA2F}" type="slidenum">
              <a:rPr lang="nb-NO" smtClean="0"/>
              <a:t>‹#›</a:t>
            </a:fld>
            <a:endParaRPr lang="nb-NO"/>
          </a:p>
        </p:txBody>
      </p:sp>
    </p:spTree>
    <p:extLst>
      <p:ext uri="{BB962C8B-B14F-4D97-AF65-F5344CB8AC3E}">
        <p14:creationId xmlns:p14="http://schemas.microsoft.com/office/powerpoint/2010/main" val="1517154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91DD39-D5DC-41FF-970A-7CC3E8296354}" type="datetimeFigureOut">
              <a:rPr lang="nb-NO" smtClean="0"/>
              <a:t>17.11.2025</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9B8EAFFB-FC75-4145-AA54-7008BB34FA2F}" type="slidenum">
              <a:rPr lang="nb-NO" smtClean="0"/>
              <a:t>‹#›</a:t>
            </a:fld>
            <a:endParaRPr lang="nb-NO"/>
          </a:p>
        </p:txBody>
      </p:sp>
    </p:spTree>
    <p:extLst>
      <p:ext uri="{BB962C8B-B14F-4D97-AF65-F5344CB8AC3E}">
        <p14:creationId xmlns:p14="http://schemas.microsoft.com/office/powerpoint/2010/main" val="4276913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191DD39-D5DC-41FF-970A-7CC3E8296354}" type="datetimeFigureOut">
              <a:rPr lang="nb-NO" smtClean="0"/>
              <a:t>17.11.2025</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9B8EAFFB-FC75-4145-AA54-7008BB34FA2F}" type="slidenum">
              <a:rPr lang="nb-NO" smtClean="0"/>
              <a:t>‹#›</a:t>
            </a:fld>
            <a:endParaRPr lang="nb-NO"/>
          </a:p>
        </p:txBody>
      </p:sp>
    </p:spTree>
    <p:extLst>
      <p:ext uri="{BB962C8B-B14F-4D97-AF65-F5344CB8AC3E}">
        <p14:creationId xmlns:p14="http://schemas.microsoft.com/office/powerpoint/2010/main" val="1726778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191DD39-D5DC-41FF-970A-7CC3E8296354}" type="datetimeFigureOut">
              <a:rPr lang="nb-NO" smtClean="0"/>
              <a:t>17.11.2025</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9B8EAFFB-FC75-4145-AA54-7008BB34FA2F}" type="slidenum">
              <a:rPr lang="nb-NO" smtClean="0"/>
              <a:t>‹#›</a:t>
            </a:fld>
            <a:endParaRPr lang="nb-NO"/>
          </a:p>
        </p:txBody>
      </p:sp>
    </p:spTree>
    <p:extLst>
      <p:ext uri="{BB962C8B-B14F-4D97-AF65-F5344CB8AC3E}">
        <p14:creationId xmlns:p14="http://schemas.microsoft.com/office/powerpoint/2010/main" val="4061775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91DD39-D5DC-41FF-970A-7CC3E8296354}" type="datetimeFigureOut">
              <a:rPr lang="nb-NO" smtClean="0"/>
              <a:t>17.11.2025</a:t>
            </a:fld>
            <a:endParaRPr lang="nb-N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8EAFFB-FC75-4145-AA54-7008BB34FA2F}" type="slidenum">
              <a:rPr lang="nb-NO" smtClean="0"/>
              <a:t>‹#›</a:t>
            </a:fld>
            <a:endParaRPr lang="nb-NO"/>
          </a:p>
        </p:txBody>
      </p:sp>
    </p:spTree>
    <p:extLst>
      <p:ext uri="{BB962C8B-B14F-4D97-AF65-F5344CB8AC3E}">
        <p14:creationId xmlns:p14="http://schemas.microsoft.com/office/powerpoint/2010/main" val="94747211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BEEE8A7-0C7F-FF34-2240-0416FE68AF1C}"/>
              </a:ext>
            </a:extLst>
          </p:cNvPr>
          <p:cNvSpPr>
            <a:spLocks noGrp="1"/>
          </p:cNvSpPr>
          <p:nvPr>
            <p:ph type="ctrTitle"/>
          </p:nvPr>
        </p:nvSpPr>
        <p:spPr>
          <a:xfrm>
            <a:off x="4162567" y="818984"/>
            <a:ext cx="7402515" cy="3178689"/>
          </a:xfrm>
        </p:spPr>
        <p:txBody>
          <a:bodyPr>
            <a:normAutofit/>
          </a:bodyPr>
          <a:lstStyle/>
          <a:p>
            <a:pPr algn="l"/>
            <a:r>
              <a:rPr lang="en-US" sz="4800" dirty="0" err="1">
                <a:solidFill>
                  <a:srgbClr val="FFFFFF"/>
                </a:solidFill>
              </a:rPr>
              <a:t>Utfordringer</a:t>
            </a:r>
            <a:r>
              <a:rPr lang="en-US" sz="4800" dirty="0">
                <a:solidFill>
                  <a:srgbClr val="FFFFFF"/>
                </a:solidFill>
              </a:rPr>
              <a:t> </a:t>
            </a:r>
            <a:r>
              <a:rPr lang="en-US" sz="4800" dirty="0" err="1">
                <a:solidFill>
                  <a:srgbClr val="FFFFFF"/>
                </a:solidFill>
              </a:rPr>
              <a:t>ved</a:t>
            </a:r>
            <a:r>
              <a:rPr lang="en-US" sz="4800" dirty="0">
                <a:solidFill>
                  <a:srgbClr val="FFFFFF"/>
                </a:solidFill>
              </a:rPr>
              <a:t> </a:t>
            </a:r>
            <a:r>
              <a:rPr lang="en-US" sz="4800" dirty="0" err="1">
                <a:solidFill>
                  <a:srgbClr val="FFFFFF"/>
                </a:solidFill>
              </a:rPr>
              <a:t>teknologien</a:t>
            </a:r>
            <a:endParaRPr lang="nb-NO" sz="4800" dirty="0">
              <a:solidFill>
                <a:srgbClr val="FFFFFF"/>
              </a:solidFill>
            </a:endParaRPr>
          </a:p>
        </p:txBody>
      </p:sp>
      <p:sp>
        <p:nvSpPr>
          <p:cNvPr id="22" name="Rectangle 21">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0BF663A0-CA36-1178-5680-CA47B8A676BF}"/>
              </a:ext>
            </a:extLst>
          </p:cNvPr>
          <p:cNvSpPr>
            <a:spLocks noGrp="1"/>
          </p:cNvSpPr>
          <p:nvPr>
            <p:ph type="subTitle" idx="1"/>
          </p:nvPr>
        </p:nvSpPr>
        <p:spPr>
          <a:xfrm>
            <a:off x="4285397" y="4960961"/>
            <a:ext cx="7055893" cy="1078054"/>
          </a:xfrm>
        </p:spPr>
        <p:txBody>
          <a:bodyPr>
            <a:normAutofit/>
          </a:bodyPr>
          <a:lstStyle/>
          <a:p>
            <a:pPr algn="l"/>
            <a:r>
              <a:rPr lang="en-US">
                <a:solidFill>
                  <a:srgbClr val="FFFFFF"/>
                </a:solidFill>
              </a:rPr>
              <a:t>Tom Heine Nätt</a:t>
            </a:r>
          </a:p>
          <a:p>
            <a:pPr algn="l"/>
            <a:r>
              <a:rPr lang="en-US">
                <a:solidFill>
                  <a:srgbClr val="FFFFFF"/>
                </a:solidFill>
              </a:rPr>
              <a:t>Høgskolen i Østfold</a:t>
            </a:r>
            <a:endParaRPr lang="nb-NO">
              <a:solidFill>
                <a:srgbClr val="FFFFFF"/>
              </a:solidFill>
            </a:endParaRPr>
          </a:p>
        </p:txBody>
      </p:sp>
    </p:spTree>
    <p:extLst>
      <p:ext uri="{BB962C8B-B14F-4D97-AF65-F5344CB8AC3E}">
        <p14:creationId xmlns:p14="http://schemas.microsoft.com/office/powerpoint/2010/main" val="404776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54B008CE-AC15-5219-52E9-E1C1AEFF6B35}"/>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Stress og utbrenthet</a:t>
            </a:r>
          </a:p>
        </p:txBody>
      </p:sp>
      <p:pic>
        <p:nvPicPr>
          <p:cNvPr id="4" name="Picture 3">
            <a:extLst>
              <a:ext uri="{FF2B5EF4-FFF2-40B4-BE49-F238E27FC236}">
                <a16:creationId xmlns:a16="http://schemas.microsoft.com/office/drawing/2014/main" id="{A7ED594A-748F-632B-9922-6C41F441192C}"/>
              </a:ext>
            </a:extLst>
          </p:cNvPr>
          <p:cNvPicPr>
            <a:picLocks noChangeAspect="1"/>
          </p:cNvPicPr>
          <p:nvPr/>
        </p:nvPicPr>
        <p:blipFill>
          <a:blip r:embed="rId3"/>
          <a:srcRect b="15738"/>
          <a:stretch>
            <a:fillRect/>
          </a:stretch>
        </p:blipFill>
        <p:spPr>
          <a:xfrm>
            <a:off x="4038604" y="-17820"/>
            <a:ext cx="8153396" cy="6870214"/>
          </a:xfrm>
          <a:prstGeom prst="rect">
            <a:avLst/>
          </a:prstGeom>
        </p:spPr>
      </p:pic>
    </p:spTree>
    <p:extLst>
      <p:ext uri="{BB962C8B-B14F-4D97-AF65-F5344CB8AC3E}">
        <p14:creationId xmlns:p14="http://schemas.microsoft.com/office/powerpoint/2010/main" val="48985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9114F36C-162D-5531-F39E-7E06AE155610}"/>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dirty="0" err="1">
                <a:solidFill>
                  <a:srgbClr val="FFFFFF"/>
                </a:solidFill>
              </a:rPr>
              <a:t>Redusert</a:t>
            </a:r>
            <a:r>
              <a:rPr lang="en-US" sz="4000" dirty="0">
                <a:solidFill>
                  <a:srgbClr val="FFFFFF"/>
                </a:solidFill>
              </a:rPr>
              <a:t> </a:t>
            </a:r>
            <a:r>
              <a:rPr lang="en-US" sz="4000" dirty="0" err="1">
                <a:solidFill>
                  <a:srgbClr val="FFFFFF"/>
                </a:solidFill>
              </a:rPr>
              <a:t>p</a:t>
            </a:r>
            <a:r>
              <a:rPr lang="en-US" sz="4000" kern="1200" dirty="0" err="1">
                <a:solidFill>
                  <a:srgbClr val="FFFFFF"/>
                </a:solidFill>
                <a:latin typeface="+mj-lt"/>
                <a:ea typeface="+mj-ea"/>
                <a:cs typeface="+mj-cs"/>
              </a:rPr>
              <a:t>sykisk</a:t>
            </a:r>
            <a:r>
              <a:rPr lang="en-US" sz="4000" kern="1200" dirty="0">
                <a:solidFill>
                  <a:srgbClr val="FFFFFF"/>
                </a:solidFill>
                <a:latin typeface="+mj-lt"/>
                <a:ea typeface="+mj-ea"/>
                <a:cs typeface="+mj-cs"/>
              </a:rPr>
              <a:t> </a:t>
            </a:r>
            <a:r>
              <a:rPr lang="en-US" sz="4000" kern="1200" dirty="0" err="1">
                <a:solidFill>
                  <a:srgbClr val="FFFFFF"/>
                </a:solidFill>
                <a:latin typeface="+mj-lt"/>
                <a:ea typeface="+mj-ea"/>
                <a:cs typeface="+mj-cs"/>
              </a:rPr>
              <a:t>livskvalitet</a:t>
            </a:r>
            <a:r>
              <a:rPr lang="en-US" sz="4000" kern="1200" dirty="0">
                <a:solidFill>
                  <a:srgbClr val="FFFFFF"/>
                </a:solidFill>
                <a:latin typeface="+mj-lt"/>
                <a:ea typeface="+mj-ea"/>
                <a:cs typeface="+mj-cs"/>
              </a:rPr>
              <a:t> </a:t>
            </a:r>
          </a:p>
        </p:txBody>
      </p:sp>
      <p:pic>
        <p:nvPicPr>
          <p:cNvPr id="4" name="Picture 3">
            <a:extLst>
              <a:ext uri="{FF2B5EF4-FFF2-40B4-BE49-F238E27FC236}">
                <a16:creationId xmlns:a16="http://schemas.microsoft.com/office/drawing/2014/main" id="{E71F0C75-5077-F577-04C8-ACEDF028F632}"/>
              </a:ext>
            </a:extLst>
          </p:cNvPr>
          <p:cNvPicPr>
            <a:picLocks noChangeAspect="1"/>
          </p:cNvPicPr>
          <p:nvPr/>
        </p:nvPicPr>
        <p:blipFill>
          <a:blip r:embed="rId3"/>
          <a:srcRect t="5869" b="9869"/>
          <a:stretch>
            <a:fillRect/>
          </a:stretch>
        </p:blipFill>
        <p:spPr>
          <a:xfrm>
            <a:off x="4038605" y="21797"/>
            <a:ext cx="8153396" cy="6870216"/>
          </a:xfrm>
          <a:prstGeom prst="rect">
            <a:avLst/>
          </a:prstGeom>
        </p:spPr>
      </p:pic>
    </p:spTree>
    <p:extLst>
      <p:ext uri="{BB962C8B-B14F-4D97-AF65-F5344CB8AC3E}">
        <p14:creationId xmlns:p14="http://schemas.microsoft.com/office/powerpoint/2010/main" val="2625609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D7EB6358-AC31-71F6-AFDB-F4CC471795C0}"/>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Empat, følelser og apati</a:t>
            </a:r>
          </a:p>
        </p:txBody>
      </p:sp>
      <p:pic>
        <p:nvPicPr>
          <p:cNvPr id="4" name="Picture 3">
            <a:extLst>
              <a:ext uri="{FF2B5EF4-FFF2-40B4-BE49-F238E27FC236}">
                <a16:creationId xmlns:a16="http://schemas.microsoft.com/office/drawing/2014/main" id="{0B739F04-C56E-0434-05FA-B40B54DB0591}"/>
              </a:ext>
            </a:extLst>
          </p:cNvPr>
          <p:cNvPicPr>
            <a:picLocks noChangeAspect="1"/>
          </p:cNvPicPr>
          <p:nvPr/>
        </p:nvPicPr>
        <p:blipFill>
          <a:blip r:embed="rId3"/>
          <a:stretch>
            <a:fillRect/>
          </a:stretch>
        </p:blipFill>
        <p:spPr>
          <a:xfrm>
            <a:off x="4038604" y="-889915"/>
            <a:ext cx="8153396" cy="8153396"/>
          </a:xfrm>
          <a:prstGeom prst="rect">
            <a:avLst/>
          </a:prstGeom>
        </p:spPr>
      </p:pic>
    </p:spTree>
    <p:extLst>
      <p:ext uri="{BB962C8B-B14F-4D97-AF65-F5344CB8AC3E}">
        <p14:creationId xmlns:p14="http://schemas.microsoft.com/office/powerpoint/2010/main" val="16119336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Lag et bilde av to personer som går forbi hverandre på gata. Den ene forsøker å få kontakt, men den andre går fordypet i telefonen sin med hodetelefoner og ser ikke den andre. ">
            <a:extLst>
              <a:ext uri="{FF2B5EF4-FFF2-40B4-BE49-F238E27FC236}">
                <a16:creationId xmlns:a16="http://schemas.microsoft.com/office/drawing/2014/main" id="{5FFC7776-7697-F22F-64CF-77B487899B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5620" y="-397565"/>
            <a:ext cx="8514554" cy="797121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5552A1BF-97E3-9B30-C396-2AB618C2E10F}"/>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Sosiale møter og relasjoner </a:t>
            </a:r>
          </a:p>
        </p:txBody>
      </p:sp>
    </p:spTree>
    <p:extLst>
      <p:ext uri="{BB962C8B-B14F-4D97-AF65-F5344CB8AC3E}">
        <p14:creationId xmlns:p14="http://schemas.microsoft.com/office/powerpoint/2010/main" val="36504896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5" name="Rectangle 103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9" name="Freeform: Shape 103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D5248D70-CABD-A130-9308-95A0A4E74E6E}"/>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Digital avhengighet</a:t>
            </a:r>
          </a:p>
        </p:txBody>
      </p:sp>
      <p:pic>
        <p:nvPicPr>
          <p:cNvPr id="1026" name="Picture 2" descr="lag et bilde som viser en person som holder en smarttelefon i hånda der telefonen er lenket fast med en metallkjede rundt armen. håndjern-aktig. lenken skal i ene enden tydelig sitte fast i telefonen">
            <a:extLst>
              <a:ext uri="{FF2B5EF4-FFF2-40B4-BE49-F238E27FC236}">
                <a16:creationId xmlns:a16="http://schemas.microsoft.com/office/drawing/2014/main" id="{AEDF6A73-445B-1F2B-6F44-C9CD5AD2DE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875" b="10863"/>
          <a:stretch>
            <a:fillRect/>
          </a:stretch>
        </p:blipFill>
        <p:spPr bwMode="auto">
          <a:xfrm>
            <a:off x="4038604" y="0"/>
            <a:ext cx="8138392" cy="6857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21457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BC5AD606-8B36-45D7-0F83-34BA49BA0882}"/>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dirty="0" err="1">
                <a:solidFill>
                  <a:srgbClr val="FFFFFF"/>
                </a:solidFill>
                <a:latin typeface="+mj-lt"/>
                <a:ea typeface="+mj-ea"/>
                <a:cs typeface="+mj-cs"/>
              </a:rPr>
              <a:t>Hvem</a:t>
            </a:r>
            <a:r>
              <a:rPr lang="en-US" sz="4000" kern="1200" dirty="0">
                <a:solidFill>
                  <a:srgbClr val="FFFFFF"/>
                </a:solidFill>
                <a:latin typeface="+mj-lt"/>
                <a:ea typeface="+mj-ea"/>
                <a:cs typeface="+mj-cs"/>
              </a:rPr>
              <a:t> </a:t>
            </a:r>
            <a:r>
              <a:rPr lang="en-US" sz="4000" kern="1200" dirty="0" err="1">
                <a:solidFill>
                  <a:srgbClr val="FFFFFF"/>
                </a:solidFill>
                <a:latin typeface="+mj-lt"/>
                <a:ea typeface="+mj-ea"/>
                <a:cs typeface="+mj-cs"/>
              </a:rPr>
              <a:t>bestemmer</a:t>
            </a:r>
            <a:r>
              <a:rPr lang="en-US" sz="4000" kern="1200" dirty="0">
                <a:solidFill>
                  <a:srgbClr val="FFFFFF"/>
                </a:solidFill>
                <a:latin typeface="+mj-lt"/>
                <a:ea typeface="+mj-ea"/>
                <a:cs typeface="+mj-cs"/>
              </a:rPr>
              <a:t> </a:t>
            </a:r>
            <a:r>
              <a:rPr lang="en-US" sz="4000" kern="1200" dirty="0" err="1">
                <a:solidFill>
                  <a:srgbClr val="FFFFFF"/>
                </a:solidFill>
                <a:latin typeface="+mj-lt"/>
                <a:ea typeface="+mj-ea"/>
                <a:cs typeface="+mj-cs"/>
              </a:rPr>
              <a:t>hva</a:t>
            </a:r>
            <a:r>
              <a:rPr lang="en-US" sz="4000" kern="1200" dirty="0">
                <a:solidFill>
                  <a:srgbClr val="FFFFFF"/>
                </a:solidFill>
                <a:latin typeface="+mj-lt"/>
                <a:ea typeface="+mj-ea"/>
                <a:cs typeface="+mj-cs"/>
              </a:rPr>
              <a:t> </a:t>
            </a:r>
            <a:r>
              <a:rPr lang="en-US" sz="4000" kern="1200" dirty="0" err="1">
                <a:solidFill>
                  <a:srgbClr val="FFFFFF"/>
                </a:solidFill>
                <a:latin typeface="+mj-lt"/>
                <a:ea typeface="+mj-ea"/>
                <a:cs typeface="+mj-cs"/>
              </a:rPr>
              <a:t>som</a:t>
            </a:r>
            <a:r>
              <a:rPr lang="en-US" sz="4000" kern="1200" dirty="0">
                <a:solidFill>
                  <a:srgbClr val="FFFFFF"/>
                </a:solidFill>
                <a:latin typeface="+mj-lt"/>
                <a:ea typeface="+mj-ea"/>
                <a:cs typeface="+mj-cs"/>
              </a:rPr>
              <a:t> er </a:t>
            </a:r>
            <a:r>
              <a:rPr lang="en-US" sz="4000" dirty="0" err="1">
                <a:solidFill>
                  <a:srgbClr val="FFFFFF"/>
                </a:solidFill>
              </a:rPr>
              <a:t>fakta</a:t>
            </a:r>
            <a:r>
              <a:rPr lang="en-US" sz="4000" kern="1200" dirty="0">
                <a:solidFill>
                  <a:srgbClr val="FFFFFF"/>
                </a:solidFill>
                <a:latin typeface="+mj-lt"/>
                <a:ea typeface="+mj-ea"/>
                <a:cs typeface="+mj-cs"/>
              </a:rPr>
              <a:t>?</a:t>
            </a:r>
          </a:p>
        </p:txBody>
      </p:sp>
      <p:pic>
        <p:nvPicPr>
          <p:cNvPr id="5" name="Picture 4">
            <a:extLst>
              <a:ext uri="{FF2B5EF4-FFF2-40B4-BE49-F238E27FC236}">
                <a16:creationId xmlns:a16="http://schemas.microsoft.com/office/drawing/2014/main" id="{17AB1471-927A-E69F-AC3E-98B84497270E}"/>
              </a:ext>
            </a:extLst>
          </p:cNvPr>
          <p:cNvPicPr>
            <a:picLocks noChangeAspect="1"/>
          </p:cNvPicPr>
          <p:nvPr/>
        </p:nvPicPr>
        <p:blipFill>
          <a:blip r:embed="rId3">
            <a:extLst>
              <a:ext uri="{28A0092B-C50C-407E-A947-70E740481C1C}">
                <a14:useLocalDpi xmlns:a14="http://schemas.microsoft.com/office/drawing/2010/main" val="0"/>
              </a:ext>
            </a:extLst>
          </a:blip>
          <a:srcRect l="2" t="-17630" r="8316" b="946"/>
          <a:stretch>
            <a:fillRect/>
          </a:stretch>
        </p:blipFill>
        <p:spPr>
          <a:xfrm>
            <a:off x="4038604" y="-1242431"/>
            <a:ext cx="8136000" cy="8118249"/>
          </a:xfrm>
          <a:prstGeom prst="rect">
            <a:avLst/>
          </a:prstGeom>
        </p:spPr>
      </p:pic>
    </p:spTree>
    <p:extLst>
      <p:ext uri="{BB962C8B-B14F-4D97-AF65-F5344CB8AC3E}">
        <p14:creationId xmlns:p14="http://schemas.microsoft.com/office/powerpoint/2010/main" val="12760473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637D093-5B81-2D3D-0B18-EB3FB47028F6}"/>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3100" kern="1200" dirty="0" err="1">
                <a:solidFill>
                  <a:srgbClr val="FFFFFF"/>
                </a:solidFill>
                <a:latin typeface="+mj-lt"/>
                <a:ea typeface="+mj-ea"/>
                <a:cs typeface="+mj-cs"/>
              </a:rPr>
              <a:t>Hvem</a:t>
            </a:r>
            <a:r>
              <a:rPr lang="en-US" sz="3100" kern="1200" dirty="0">
                <a:solidFill>
                  <a:srgbClr val="FFFFFF"/>
                </a:solidFill>
                <a:latin typeface="+mj-lt"/>
                <a:ea typeface="+mj-ea"/>
                <a:cs typeface="+mj-cs"/>
              </a:rPr>
              <a:t> </a:t>
            </a:r>
            <a:r>
              <a:rPr lang="en-US" sz="3100" kern="1200" dirty="0" err="1">
                <a:solidFill>
                  <a:srgbClr val="FFFFFF"/>
                </a:solidFill>
                <a:latin typeface="+mj-lt"/>
                <a:ea typeface="+mj-ea"/>
                <a:cs typeface="+mj-cs"/>
              </a:rPr>
              <a:t>bestemmer</a:t>
            </a:r>
            <a:r>
              <a:rPr lang="en-US" sz="3100" kern="1200" dirty="0">
                <a:solidFill>
                  <a:srgbClr val="FFFFFF"/>
                </a:solidFill>
                <a:latin typeface="+mj-lt"/>
                <a:ea typeface="+mj-ea"/>
                <a:cs typeface="+mj-cs"/>
              </a:rPr>
              <a:t> </a:t>
            </a:r>
            <a:r>
              <a:rPr lang="en-US" sz="3100" kern="1200" dirty="0" err="1">
                <a:solidFill>
                  <a:srgbClr val="FFFFFF"/>
                </a:solidFill>
                <a:latin typeface="+mj-lt"/>
                <a:ea typeface="+mj-ea"/>
                <a:cs typeface="+mj-cs"/>
              </a:rPr>
              <a:t>hva</a:t>
            </a:r>
            <a:r>
              <a:rPr lang="en-US" sz="3100" kern="1200" dirty="0">
                <a:solidFill>
                  <a:srgbClr val="FFFFFF"/>
                </a:solidFill>
                <a:latin typeface="+mj-lt"/>
                <a:ea typeface="+mj-ea"/>
                <a:cs typeface="+mj-cs"/>
              </a:rPr>
              <a:t> </a:t>
            </a:r>
            <a:r>
              <a:rPr lang="en-US" sz="3100" kern="1200" dirty="0" err="1">
                <a:solidFill>
                  <a:srgbClr val="FFFFFF"/>
                </a:solidFill>
                <a:latin typeface="+mj-lt"/>
                <a:ea typeface="+mj-ea"/>
                <a:cs typeface="+mj-cs"/>
              </a:rPr>
              <a:t>som</a:t>
            </a:r>
            <a:r>
              <a:rPr lang="en-US" sz="3100" kern="1200" dirty="0">
                <a:solidFill>
                  <a:srgbClr val="FFFFFF"/>
                </a:solidFill>
                <a:latin typeface="+mj-lt"/>
                <a:ea typeface="+mj-ea"/>
                <a:cs typeface="+mj-cs"/>
              </a:rPr>
              <a:t> er </a:t>
            </a:r>
            <a:r>
              <a:rPr lang="en-US" sz="3100" kern="1200" dirty="0" err="1">
                <a:solidFill>
                  <a:srgbClr val="FFFFFF"/>
                </a:solidFill>
                <a:latin typeface="+mj-lt"/>
                <a:ea typeface="+mj-ea"/>
                <a:cs typeface="+mj-cs"/>
              </a:rPr>
              <a:t>feil</a:t>
            </a:r>
            <a:r>
              <a:rPr lang="en-US" sz="3100" kern="1200" dirty="0">
                <a:solidFill>
                  <a:srgbClr val="FFFFFF"/>
                </a:solidFill>
                <a:latin typeface="+mj-lt"/>
                <a:ea typeface="+mj-ea"/>
                <a:cs typeface="+mj-cs"/>
              </a:rPr>
              <a:t> / </a:t>
            </a:r>
            <a:r>
              <a:rPr lang="en-US" sz="3100" kern="1200" dirty="0" err="1">
                <a:solidFill>
                  <a:srgbClr val="FFFFFF"/>
                </a:solidFill>
                <a:latin typeface="+mj-lt"/>
                <a:ea typeface="+mj-ea"/>
                <a:cs typeface="+mj-cs"/>
              </a:rPr>
              <a:t>upassende</a:t>
            </a:r>
            <a:r>
              <a:rPr lang="en-US" sz="3100" kern="1200" dirty="0">
                <a:solidFill>
                  <a:srgbClr val="FFFFFF"/>
                </a:solidFill>
                <a:latin typeface="+mj-lt"/>
                <a:ea typeface="+mj-ea"/>
                <a:cs typeface="+mj-cs"/>
              </a:rPr>
              <a:t> / </a:t>
            </a:r>
            <a:r>
              <a:rPr lang="en-US" sz="3100" kern="1200" dirty="0" err="1">
                <a:solidFill>
                  <a:srgbClr val="FFFFFF"/>
                </a:solidFill>
                <a:latin typeface="+mj-lt"/>
                <a:ea typeface="+mj-ea"/>
                <a:cs typeface="+mj-cs"/>
              </a:rPr>
              <a:t>ulovlig</a:t>
            </a:r>
            <a:r>
              <a:rPr lang="en-US" sz="3100" kern="1200" dirty="0">
                <a:solidFill>
                  <a:srgbClr val="FFFFFF"/>
                </a:solidFill>
                <a:latin typeface="+mj-lt"/>
                <a:ea typeface="+mj-ea"/>
                <a:cs typeface="+mj-cs"/>
              </a:rPr>
              <a:t>?</a:t>
            </a:r>
          </a:p>
        </p:txBody>
      </p:sp>
      <p:pic>
        <p:nvPicPr>
          <p:cNvPr id="4" name="Picture 3">
            <a:extLst>
              <a:ext uri="{FF2B5EF4-FFF2-40B4-BE49-F238E27FC236}">
                <a16:creationId xmlns:a16="http://schemas.microsoft.com/office/drawing/2014/main" id="{E8CB2113-0E1F-A6FC-C028-8AD01BCE7D29}"/>
              </a:ext>
            </a:extLst>
          </p:cNvPr>
          <p:cNvPicPr>
            <a:picLocks noChangeAspect="1"/>
          </p:cNvPicPr>
          <p:nvPr/>
        </p:nvPicPr>
        <p:blipFill>
          <a:blip r:embed="rId3"/>
          <a:srcRect t="2755" b="12983"/>
          <a:stretch>
            <a:fillRect/>
          </a:stretch>
        </p:blipFill>
        <p:spPr>
          <a:xfrm>
            <a:off x="4038604" y="0"/>
            <a:ext cx="8153396" cy="6870214"/>
          </a:xfrm>
          <a:prstGeom prst="rect">
            <a:avLst/>
          </a:prstGeom>
        </p:spPr>
      </p:pic>
    </p:spTree>
    <p:extLst>
      <p:ext uri="{BB962C8B-B14F-4D97-AF65-F5344CB8AC3E}">
        <p14:creationId xmlns:p14="http://schemas.microsoft.com/office/powerpoint/2010/main" val="1264843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7C98E6E5-5057-453D-3333-9A47EDEB9764}"/>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3400" kern="1200">
                <a:solidFill>
                  <a:srgbClr val="FFFFFF"/>
                </a:solidFill>
                <a:latin typeface="+mj-lt"/>
                <a:ea typeface="+mj-ea"/>
                <a:cs typeface="+mj-cs"/>
              </a:rPr>
              <a:t>Hvem og hva bestemmer hvilken informasjon vi skal fores med?</a:t>
            </a:r>
          </a:p>
        </p:txBody>
      </p:sp>
      <p:pic>
        <p:nvPicPr>
          <p:cNvPr id="4" name="Picture 3">
            <a:extLst>
              <a:ext uri="{FF2B5EF4-FFF2-40B4-BE49-F238E27FC236}">
                <a16:creationId xmlns:a16="http://schemas.microsoft.com/office/drawing/2014/main" id="{9A996964-83D6-1E8C-7899-E5A872E13B72}"/>
              </a:ext>
            </a:extLst>
          </p:cNvPr>
          <p:cNvPicPr>
            <a:picLocks noChangeAspect="1"/>
          </p:cNvPicPr>
          <p:nvPr/>
        </p:nvPicPr>
        <p:blipFill>
          <a:blip r:embed="rId3"/>
          <a:srcRect t="10974" b="4763"/>
          <a:stretch>
            <a:fillRect/>
          </a:stretch>
        </p:blipFill>
        <p:spPr>
          <a:xfrm>
            <a:off x="4038604" y="0"/>
            <a:ext cx="8153396" cy="6870296"/>
          </a:xfrm>
          <a:prstGeom prst="rect">
            <a:avLst/>
          </a:prstGeom>
        </p:spPr>
      </p:pic>
    </p:spTree>
    <p:extLst>
      <p:ext uri="{BB962C8B-B14F-4D97-AF65-F5344CB8AC3E}">
        <p14:creationId xmlns:p14="http://schemas.microsoft.com/office/powerpoint/2010/main" val="7444277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DAB9E78F-DF3C-9B0F-AA44-81AFC39D511C}"/>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Falsk informasjon</a:t>
            </a:r>
          </a:p>
        </p:txBody>
      </p:sp>
      <p:pic>
        <p:nvPicPr>
          <p:cNvPr id="5" name="Picture 4" descr="A person taking a picture of a person on a street&#10;&#10;AI-generated content may be incorrect.">
            <a:extLst>
              <a:ext uri="{FF2B5EF4-FFF2-40B4-BE49-F238E27FC236}">
                <a16:creationId xmlns:a16="http://schemas.microsoft.com/office/drawing/2014/main" id="{A92B338C-2EC6-A554-0723-F731D0981833}"/>
              </a:ext>
            </a:extLst>
          </p:cNvPr>
          <p:cNvPicPr>
            <a:picLocks noChangeAspect="1"/>
          </p:cNvPicPr>
          <p:nvPr/>
        </p:nvPicPr>
        <p:blipFill>
          <a:blip r:embed="rId3">
            <a:extLst>
              <a:ext uri="{28A0092B-C50C-407E-A947-70E740481C1C}">
                <a14:useLocalDpi xmlns:a14="http://schemas.microsoft.com/office/drawing/2010/main" val="0"/>
              </a:ext>
            </a:extLst>
          </a:blip>
          <a:srcRect b="15738"/>
          <a:stretch>
            <a:fillRect/>
          </a:stretch>
        </p:blipFill>
        <p:spPr>
          <a:xfrm>
            <a:off x="3971147" y="-1"/>
            <a:ext cx="8220853" cy="6927055"/>
          </a:xfrm>
          <a:prstGeom prst="rect">
            <a:avLst/>
          </a:prstGeom>
        </p:spPr>
      </p:pic>
    </p:spTree>
    <p:extLst>
      <p:ext uri="{BB962C8B-B14F-4D97-AF65-F5344CB8AC3E}">
        <p14:creationId xmlns:p14="http://schemas.microsoft.com/office/powerpoint/2010/main" val="26390175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5CE221DD-3C6A-82D6-E6AB-E6F93EE0EF64}"/>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Påvirkning</a:t>
            </a:r>
          </a:p>
        </p:txBody>
      </p:sp>
      <p:pic>
        <p:nvPicPr>
          <p:cNvPr id="4" name="Picture 3">
            <a:extLst>
              <a:ext uri="{FF2B5EF4-FFF2-40B4-BE49-F238E27FC236}">
                <a16:creationId xmlns:a16="http://schemas.microsoft.com/office/drawing/2014/main" id="{E5F308DC-0CF7-A3C5-E4B7-A97150089FEA}"/>
              </a:ext>
            </a:extLst>
          </p:cNvPr>
          <p:cNvPicPr>
            <a:picLocks noChangeAspect="1"/>
          </p:cNvPicPr>
          <p:nvPr/>
        </p:nvPicPr>
        <p:blipFill>
          <a:blip r:embed="rId3"/>
          <a:stretch>
            <a:fillRect/>
          </a:stretch>
        </p:blipFill>
        <p:spPr>
          <a:xfrm>
            <a:off x="4038604" y="-638789"/>
            <a:ext cx="8153396" cy="8153396"/>
          </a:xfrm>
          <a:prstGeom prst="rect">
            <a:avLst/>
          </a:prstGeom>
        </p:spPr>
      </p:pic>
    </p:spTree>
    <p:extLst>
      <p:ext uri="{BB962C8B-B14F-4D97-AF65-F5344CB8AC3E}">
        <p14:creationId xmlns:p14="http://schemas.microsoft.com/office/powerpoint/2010/main" val="3445060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descr="A child standing in front of a large group of people&#10;&#10;AI-generated content may be incorrect.">
            <a:extLst>
              <a:ext uri="{FF2B5EF4-FFF2-40B4-BE49-F238E27FC236}">
                <a16:creationId xmlns:a16="http://schemas.microsoft.com/office/drawing/2014/main" id="{8A68F44B-EC5B-FFC8-8019-6EF5D4285F3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r="2" b="17469"/>
          <a:stretch>
            <a:fillRect/>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12" name="Group 11">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9" name="Freeform: Shape 8">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 name="Group 13">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5" name="Group 14">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0" name="Freeform: Shape 9">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6" name="Group 15">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4">
                  <a:alphaModFix amt="57000"/>
                </a:blip>
                <a:tile tx="0" ty="0" sx="100000" sy="100000" flip="none" algn="tl"/>
              </a:blipFill>
              <a:effectLst/>
            </p:grpSpPr>
            <p:sp>
              <p:nvSpPr>
                <p:cNvPr id="21" name="Freeform: Shape 20">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Tree>
    <p:extLst>
      <p:ext uri="{BB962C8B-B14F-4D97-AF65-F5344CB8AC3E}">
        <p14:creationId xmlns:p14="http://schemas.microsoft.com/office/powerpoint/2010/main" val="155931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BEDFF01-BE43-AFB7-2611-8BE27B74DC02}"/>
              </a:ext>
            </a:extLst>
          </p:cNvPr>
          <p:cNvPicPr>
            <a:picLocks noChangeAspect="1"/>
          </p:cNvPicPr>
          <p:nvPr/>
        </p:nvPicPr>
        <p:blipFill>
          <a:blip r:embed="rId3"/>
          <a:srcRect t="2663" b="13074"/>
          <a:stretch>
            <a:fillRect/>
          </a:stretch>
        </p:blipFill>
        <p:spPr>
          <a:xfrm>
            <a:off x="4038599" y="10"/>
            <a:ext cx="8160026" cy="6875809"/>
          </a:xfrm>
          <a:prstGeom prst="rect">
            <a:avLst/>
          </a:prstGeom>
        </p:spPr>
      </p:pic>
      <p:sp>
        <p:nvSpPr>
          <p:cNvPr id="15" name="Freeform: Shape 14">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10F767A-7B24-B8A9-01B3-48E293466B35}"/>
              </a:ext>
            </a:extLst>
          </p:cNvPr>
          <p:cNvSpPr>
            <a:spLocks noGrp="1"/>
          </p:cNvSpPr>
          <p:nvPr>
            <p:ph type="title"/>
          </p:nvPr>
        </p:nvSpPr>
        <p:spPr>
          <a:xfrm>
            <a:off x="534473" y="2950387"/>
            <a:ext cx="3052293" cy="3531403"/>
          </a:xfrm>
        </p:spPr>
        <p:txBody>
          <a:bodyPr vert="horz" lIns="91440" tIns="45720" rIns="91440" bIns="45720" rtlCol="0" anchor="t">
            <a:normAutofit/>
          </a:bodyPr>
          <a:lstStyle/>
          <a:p>
            <a:pPr algn="r"/>
            <a:r>
              <a:rPr lang="en-US" sz="4000" dirty="0" err="1">
                <a:solidFill>
                  <a:srgbClr val="FFFFFF"/>
                </a:solidFill>
              </a:rPr>
              <a:t>Personvern</a:t>
            </a:r>
            <a:r>
              <a:rPr lang="en-US" sz="4000" dirty="0">
                <a:solidFill>
                  <a:srgbClr val="FFFFFF"/>
                </a:solidFill>
              </a:rPr>
              <a:t>/ </a:t>
            </a:r>
            <a:r>
              <a:rPr lang="en-US" sz="4000" dirty="0" err="1">
                <a:solidFill>
                  <a:srgbClr val="FFFFFF"/>
                </a:solidFill>
              </a:rPr>
              <a:t>Overvåkning</a:t>
            </a:r>
            <a:r>
              <a:rPr lang="en-US" sz="4000" dirty="0">
                <a:solidFill>
                  <a:srgbClr val="FFFFFF"/>
                </a:solidFill>
              </a:rPr>
              <a:t> / </a:t>
            </a:r>
            <a:r>
              <a:rPr lang="en-US" sz="4000" dirty="0" err="1">
                <a:solidFill>
                  <a:srgbClr val="FFFFFF"/>
                </a:solidFill>
              </a:rPr>
              <a:t>Profilering</a:t>
            </a:r>
            <a:endParaRPr lang="en-US" sz="4000" dirty="0">
              <a:solidFill>
                <a:srgbClr val="FFFFFF"/>
              </a:solidFill>
            </a:endParaRPr>
          </a:p>
        </p:txBody>
      </p:sp>
    </p:spTree>
    <p:extLst>
      <p:ext uri="{BB962C8B-B14F-4D97-AF65-F5344CB8AC3E}">
        <p14:creationId xmlns:p14="http://schemas.microsoft.com/office/powerpoint/2010/main" val="22003688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4FB96FC-7559-816F-6E3F-3E3234C3D851}"/>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Det finnes ikke en gratis lunsj</a:t>
            </a:r>
          </a:p>
        </p:txBody>
      </p:sp>
      <p:pic>
        <p:nvPicPr>
          <p:cNvPr id="4" name="Picture 3">
            <a:extLst>
              <a:ext uri="{FF2B5EF4-FFF2-40B4-BE49-F238E27FC236}">
                <a16:creationId xmlns:a16="http://schemas.microsoft.com/office/drawing/2014/main" id="{40290892-01EE-FA5C-DEB6-A0D9B2650F68}"/>
              </a:ext>
            </a:extLst>
          </p:cNvPr>
          <p:cNvPicPr>
            <a:picLocks noChangeAspect="1"/>
          </p:cNvPicPr>
          <p:nvPr/>
        </p:nvPicPr>
        <p:blipFill>
          <a:blip r:embed="rId3"/>
          <a:stretch>
            <a:fillRect/>
          </a:stretch>
        </p:blipFill>
        <p:spPr>
          <a:xfrm>
            <a:off x="4038603" y="-17821"/>
            <a:ext cx="8232839" cy="8232839"/>
          </a:xfrm>
          <a:prstGeom prst="rect">
            <a:avLst/>
          </a:prstGeom>
        </p:spPr>
      </p:pic>
    </p:spTree>
    <p:extLst>
      <p:ext uri="{BB962C8B-B14F-4D97-AF65-F5344CB8AC3E}">
        <p14:creationId xmlns:p14="http://schemas.microsoft.com/office/powerpoint/2010/main" val="2541857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D01D23F-954B-3FEB-80BF-8EF854032F79}"/>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CBED996-39A3-4C90-D6C4-E095E6FE554E}"/>
              </a:ext>
            </a:extLst>
          </p:cNvPr>
          <p:cNvPicPr>
            <a:picLocks noChangeAspect="1"/>
          </p:cNvPicPr>
          <p:nvPr/>
        </p:nvPicPr>
        <p:blipFill>
          <a:blip r:embed="rId3"/>
          <a:stretch>
            <a:fillRect/>
          </a:stretch>
        </p:blipFill>
        <p:spPr>
          <a:xfrm>
            <a:off x="3540869" y="137088"/>
            <a:ext cx="10793876" cy="6926320"/>
          </a:xfrm>
          <a:prstGeom prst="rect">
            <a:avLst/>
          </a:prstGeom>
        </p:spPr>
      </p:pic>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CACB6021-8C6C-1926-988A-2B5D80B29200}"/>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dirty="0">
                <a:solidFill>
                  <a:srgbClr val="FFFFFF"/>
                </a:solidFill>
                <a:latin typeface="+mj-lt"/>
                <a:ea typeface="+mj-ea"/>
                <a:cs typeface="+mj-cs"/>
              </a:rPr>
              <a:t>Jeg </a:t>
            </a:r>
            <a:r>
              <a:rPr lang="en-US" sz="4000" kern="1200" dirty="0" err="1">
                <a:solidFill>
                  <a:srgbClr val="FFFFFF"/>
                </a:solidFill>
                <a:latin typeface="+mj-lt"/>
                <a:ea typeface="+mj-ea"/>
                <a:cs typeface="+mj-cs"/>
              </a:rPr>
              <a:t>eller</a:t>
            </a:r>
            <a:r>
              <a:rPr lang="en-US" sz="4000" kern="1200" dirty="0">
                <a:solidFill>
                  <a:srgbClr val="FFFFFF"/>
                </a:solidFill>
                <a:latin typeface="+mj-lt"/>
                <a:ea typeface="+mj-ea"/>
                <a:cs typeface="+mj-cs"/>
              </a:rPr>
              <a:t> </a:t>
            </a:r>
            <a:r>
              <a:rPr lang="en-US" sz="4000" kern="1200" dirty="0" err="1">
                <a:solidFill>
                  <a:srgbClr val="FFFFFF"/>
                </a:solidFill>
                <a:latin typeface="+mj-lt"/>
                <a:ea typeface="+mj-ea"/>
                <a:cs typeface="+mj-cs"/>
              </a:rPr>
              <a:t>oss</a:t>
            </a:r>
            <a:r>
              <a:rPr lang="en-US" sz="4000" kern="1200" dirty="0">
                <a:solidFill>
                  <a:srgbClr val="FFFFFF"/>
                </a:solidFill>
                <a:latin typeface="+mj-lt"/>
                <a:ea typeface="+mj-ea"/>
                <a:cs typeface="+mj-cs"/>
              </a:rPr>
              <a:t>?</a:t>
            </a:r>
          </a:p>
        </p:txBody>
      </p:sp>
    </p:spTree>
    <p:extLst>
      <p:ext uri="{BB962C8B-B14F-4D97-AF65-F5344CB8AC3E}">
        <p14:creationId xmlns:p14="http://schemas.microsoft.com/office/powerpoint/2010/main" val="41860494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559294"/>
            <a:ext cx="12191999" cy="6298279"/>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28"/>
            <a:ext cx="6096001" cy="6858000"/>
          </a:xfrm>
          <a:prstGeom prst="rect">
            <a:avLst/>
          </a:prstGeom>
          <a:gradFill>
            <a:gsLst>
              <a:gs pos="13000">
                <a:srgbClr val="000000">
                  <a:alpha val="72000"/>
                </a:srgbClr>
              </a:gs>
              <a:gs pos="99000">
                <a:schemeClr val="accent1">
                  <a:lumMod val="50000"/>
                  <a:alpha val="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DCFE1DC-D74E-E9C2-DC0B-F012C5A924D9}"/>
              </a:ext>
            </a:extLst>
          </p:cNvPr>
          <p:cNvSpPr>
            <a:spLocks noGrp="1"/>
          </p:cNvSpPr>
          <p:nvPr>
            <p:ph type="title"/>
          </p:nvPr>
        </p:nvSpPr>
        <p:spPr>
          <a:xfrm>
            <a:off x="1145136" y="1028700"/>
            <a:ext cx="9947305" cy="1090657"/>
          </a:xfrm>
        </p:spPr>
        <p:txBody>
          <a:bodyPr vert="horz" lIns="91440" tIns="45720" rIns="91440" bIns="45720" rtlCol="0" anchor="b">
            <a:normAutofit/>
          </a:bodyPr>
          <a:lstStyle/>
          <a:p>
            <a:pPr algn="ctr"/>
            <a:r>
              <a:rPr lang="en-US" sz="4800" dirty="0" err="1">
                <a:solidFill>
                  <a:srgbClr val="FFFFFF"/>
                </a:solidFill>
              </a:rPr>
              <a:t>Så</a:t>
            </a:r>
            <a:r>
              <a:rPr lang="en-US" sz="4800" dirty="0">
                <a:solidFill>
                  <a:srgbClr val="FFFFFF"/>
                </a:solidFill>
              </a:rPr>
              <a:t> </a:t>
            </a:r>
            <a:r>
              <a:rPr lang="en-US" sz="4800" dirty="0" err="1">
                <a:solidFill>
                  <a:srgbClr val="FFFFFF"/>
                </a:solidFill>
              </a:rPr>
              <a:t>får</a:t>
            </a:r>
            <a:r>
              <a:rPr lang="en-US" sz="4800" dirty="0">
                <a:solidFill>
                  <a:srgbClr val="FFFFFF"/>
                </a:solidFill>
              </a:rPr>
              <a:t> vi </a:t>
            </a:r>
            <a:r>
              <a:rPr lang="en-US" sz="4800" dirty="0" err="1">
                <a:solidFill>
                  <a:srgbClr val="FFFFFF"/>
                </a:solidFill>
              </a:rPr>
              <a:t>håpe</a:t>
            </a:r>
            <a:r>
              <a:rPr lang="en-US" sz="4800" dirty="0">
                <a:solidFill>
                  <a:srgbClr val="FFFFFF"/>
                </a:solidFill>
              </a:rPr>
              <a:t>…</a:t>
            </a:r>
          </a:p>
        </p:txBody>
      </p:sp>
      <p:sp>
        <p:nvSpPr>
          <p:cNvPr id="23" name="Freeform: Shape 22">
            <a:extLst>
              <a:ext uri="{FF2B5EF4-FFF2-40B4-BE49-F238E27FC236}">
                <a16:creationId xmlns:a16="http://schemas.microsoft.com/office/drawing/2014/main" id="{32B3ACB3-D689-442E-8A40-8680B0FEB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063256" y="400727"/>
            <a:ext cx="4065484" cy="8849062"/>
          </a:xfrm>
          <a:custGeom>
            <a:avLst/>
            <a:gdLst>
              <a:gd name="connsiteX0" fmla="*/ 0 w 4065484"/>
              <a:gd name="connsiteY0" fmla="*/ 4424531 h 8849062"/>
              <a:gd name="connsiteX1" fmla="*/ 3899197 w 4065484"/>
              <a:gd name="connsiteY1" fmla="*/ 8840480 h 8849062"/>
              <a:gd name="connsiteX2" fmla="*/ 4065484 w 4065484"/>
              <a:gd name="connsiteY2" fmla="*/ 8849062 h 8849062"/>
              <a:gd name="connsiteX3" fmla="*/ 4065483 w 4065484"/>
              <a:gd name="connsiteY3" fmla="*/ 0 h 8849062"/>
              <a:gd name="connsiteX4" fmla="*/ 3899197 w 4065484"/>
              <a:gd name="connsiteY4" fmla="*/ 8581 h 8849062"/>
              <a:gd name="connsiteX5" fmla="*/ 0 w 4065484"/>
              <a:gd name="connsiteY5" fmla="*/ 4424531 h 884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5484" h="8849062">
                <a:moveTo>
                  <a:pt x="0" y="4424531"/>
                </a:moveTo>
                <a:cubicBezTo>
                  <a:pt x="0" y="6722831"/>
                  <a:pt x="1709076" y="8613167"/>
                  <a:pt x="3899197" y="8840480"/>
                </a:cubicBezTo>
                <a:lnTo>
                  <a:pt x="4065484" y="8849062"/>
                </a:lnTo>
                <a:lnTo>
                  <a:pt x="4065483" y="0"/>
                </a:lnTo>
                <a:lnTo>
                  <a:pt x="3899197" y="8581"/>
                </a:lnTo>
                <a:cubicBezTo>
                  <a:pt x="1709075" y="235897"/>
                  <a:pt x="0" y="2126232"/>
                  <a:pt x="0" y="4424531"/>
                </a:cubicBezTo>
                <a:close/>
              </a:path>
            </a:pathLst>
          </a:custGeom>
          <a:gradFill flip="none" rotWithShape="1">
            <a:gsLst>
              <a:gs pos="0">
                <a:schemeClr val="accent1">
                  <a:alpha val="5000"/>
                </a:schemeClr>
              </a:gs>
              <a:gs pos="68000">
                <a:schemeClr val="accent1">
                  <a:alpha val="1500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F14DE617-63BF-C9BB-4A00-965590DCE24E}"/>
              </a:ext>
            </a:extLst>
          </p:cNvPr>
          <p:cNvPicPr>
            <a:picLocks noChangeAspect="1"/>
          </p:cNvPicPr>
          <p:nvPr/>
        </p:nvPicPr>
        <p:blipFill>
          <a:blip r:embed="rId3"/>
          <a:srcRect r="1" b="17105"/>
          <a:stretch>
            <a:fillRect/>
          </a:stretch>
        </p:blipFill>
        <p:spPr>
          <a:xfrm>
            <a:off x="2343302" y="3351745"/>
            <a:ext cx="7519558" cy="3506255"/>
          </a:xfrm>
          <a:custGeom>
            <a:avLst/>
            <a:gdLst/>
            <a:ahLst/>
            <a:cxnLst/>
            <a:rect l="l" t="t" r="r" b="b"/>
            <a:pathLst>
              <a:path w="7519558" h="3506255">
                <a:moveTo>
                  <a:pt x="3759779" y="0"/>
                </a:moveTo>
                <a:cubicBezTo>
                  <a:pt x="5713450" y="0"/>
                  <a:pt x="7320331" y="1484777"/>
                  <a:pt x="7513560" y="3387468"/>
                </a:cubicBezTo>
                <a:lnTo>
                  <a:pt x="7519558" y="3506255"/>
                </a:lnTo>
                <a:lnTo>
                  <a:pt x="0" y="3506255"/>
                </a:lnTo>
                <a:lnTo>
                  <a:pt x="5998" y="3387468"/>
                </a:lnTo>
                <a:cubicBezTo>
                  <a:pt x="199227" y="1484777"/>
                  <a:pt x="1806109" y="0"/>
                  <a:pt x="3759779" y="0"/>
                </a:cubicBezTo>
                <a:close/>
              </a:path>
            </a:pathLst>
          </a:custGeom>
        </p:spPr>
      </p:pic>
    </p:spTree>
    <p:extLst>
      <p:ext uri="{BB962C8B-B14F-4D97-AF65-F5344CB8AC3E}">
        <p14:creationId xmlns:p14="http://schemas.microsoft.com/office/powerpoint/2010/main" val="8374892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3FF77-715C-20F6-FEEE-A229C3F79D5C}"/>
              </a:ext>
            </a:extLst>
          </p:cNvPr>
          <p:cNvSpPr>
            <a:spLocks noGrp="1"/>
          </p:cNvSpPr>
          <p:nvPr>
            <p:ph type="title"/>
          </p:nvPr>
        </p:nvSpPr>
        <p:spPr/>
        <p:txBody>
          <a:bodyPr/>
          <a:lstStyle/>
          <a:p>
            <a:r>
              <a:rPr lang="en-US" dirty="0" err="1"/>
              <a:t>Noen</a:t>
            </a:r>
            <a:r>
              <a:rPr lang="en-US" dirty="0"/>
              <a:t> tanker</a:t>
            </a:r>
            <a:endParaRPr lang="nb-NO" dirty="0"/>
          </a:p>
        </p:txBody>
      </p:sp>
      <p:sp>
        <p:nvSpPr>
          <p:cNvPr id="3" name="Content Placeholder 2">
            <a:extLst>
              <a:ext uri="{FF2B5EF4-FFF2-40B4-BE49-F238E27FC236}">
                <a16:creationId xmlns:a16="http://schemas.microsoft.com/office/drawing/2014/main" id="{633CB38C-BBDA-4344-F029-2105F95BB67D}"/>
              </a:ext>
            </a:extLst>
          </p:cNvPr>
          <p:cNvSpPr>
            <a:spLocks noGrp="1"/>
          </p:cNvSpPr>
          <p:nvPr>
            <p:ph idx="1"/>
          </p:nvPr>
        </p:nvSpPr>
        <p:spPr/>
        <p:txBody>
          <a:bodyPr>
            <a:normAutofit fontScale="92500" lnSpcReduction="20000"/>
          </a:bodyPr>
          <a:lstStyle/>
          <a:p>
            <a:pPr marL="514350" indent="-514350">
              <a:buFont typeface="+mj-lt"/>
              <a:buAutoNum type="arabicPeriod"/>
            </a:pPr>
            <a:r>
              <a:rPr lang="en-US" dirty="0" err="1"/>
              <a:t>Viktighet</a:t>
            </a:r>
            <a:r>
              <a:rPr lang="en-US" dirty="0"/>
              <a:t> av digital </a:t>
            </a:r>
            <a:r>
              <a:rPr lang="en-US" dirty="0" err="1"/>
              <a:t>kompetanse</a:t>
            </a:r>
            <a:r>
              <a:rPr lang="en-US" dirty="0"/>
              <a:t>?</a:t>
            </a:r>
          </a:p>
          <a:p>
            <a:pPr marL="514350" indent="-514350">
              <a:buFont typeface="+mj-lt"/>
              <a:buAutoNum type="arabicPeriod"/>
            </a:pPr>
            <a:r>
              <a:rPr lang="en-US" dirty="0"/>
              <a:t>Har det </a:t>
            </a:r>
            <a:r>
              <a:rPr lang="en-US" dirty="0" err="1"/>
              <a:t>blitt</a:t>
            </a:r>
            <a:r>
              <a:rPr lang="en-US" dirty="0"/>
              <a:t> tabu å </a:t>
            </a:r>
            <a:r>
              <a:rPr lang="en-US" dirty="0" err="1"/>
              <a:t>være</a:t>
            </a:r>
            <a:r>
              <a:rPr lang="en-US" dirty="0"/>
              <a:t> </a:t>
            </a:r>
            <a:r>
              <a:rPr lang="en-US" dirty="0" err="1"/>
              <a:t>negativ</a:t>
            </a:r>
            <a:r>
              <a:rPr lang="en-US" dirty="0"/>
              <a:t> </a:t>
            </a:r>
            <a:r>
              <a:rPr lang="en-US" dirty="0" err="1"/>
              <a:t>til</a:t>
            </a:r>
            <a:r>
              <a:rPr lang="en-US" dirty="0"/>
              <a:t> </a:t>
            </a:r>
            <a:r>
              <a:rPr lang="en-US" dirty="0" err="1"/>
              <a:t>teknologi</a:t>
            </a:r>
            <a:r>
              <a:rPr lang="en-US" dirty="0"/>
              <a:t>?</a:t>
            </a:r>
          </a:p>
          <a:p>
            <a:pPr marL="514350" indent="-514350">
              <a:buFont typeface="+mj-lt"/>
              <a:buAutoNum type="arabicPeriod"/>
            </a:pPr>
            <a:r>
              <a:rPr lang="en-US" dirty="0" err="1"/>
              <a:t>Går</a:t>
            </a:r>
            <a:r>
              <a:rPr lang="en-US" dirty="0"/>
              <a:t> man </a:t>
            </a:r>
            <a:r>
              <a:rPr lang="en-US" dirty="0" err="1"/>
              <a:t>glipp</a:t>
            </a:r>
            <a:r>
              <a:rPr lang="en-US" dirty="0"/>
              <a:t> av </a:t>
            </a:r>
            <a:r>
              <a:rPr lang="en-US" dirty="0" err="1"/>
              <a:t>mest</a:t>
            </a:r>
            <a:r>
              <a:rPr lang="en-US" dirty="0"/>
              <a:t> </a:t>
            </a:r>
            <a:r>
              <a:rPr lang="en-US" dirty="0" err="1"/>
              <a:t>uten</a:t>
            </a:r>
            <a:r>
              <a:rPr lang="en-US" dirty="0"/>
              <a:t> smart </a:t>
            </a:r>
            <a:r>
              <a:rPr lang="en-US" dirty="0" err="1"/>
              <a:t>telefon</a:t>
            </a:r>
            <a:r>
              <a:rPr lang="en-US" dirty="0"/>
              <a:t> – </a:t>
            </a:r>
            <a:r>
              <a:rPr lang="en-US" dirty="0" err="1"/>
              <a:t>eller</a:t>
            </a:r>
            <a:r>
              <a:rPr lang="en-US" dirty="0"/>
              <a:t> med?</a:t>
            </a:r>
          </a:p>
          <a:p>
            <a:pPr marL="514350" indent="-514350">
              <a:buFont typeface="+mj-lt"/>
              <a:buAutoNum type="arabicPeriod"/>
            </a:pPr>
            <a:r>
              <a:rPr lang="en-US" dirty="0" err="1"/>
              <a:t>Blir</a:t>
            </a:r>
            <a:r>
              <a:rPr lang="en-US" dirty="0"/>
              <a:t> </a:t>
            </a:r>
            <a:r>
              <a:rPr lang="en-US" dirty="0" err="1"/>
              <a:t>feil</a:t>
            </a:r>
            <a:r>
              <a:rPr lang="en-US" dirty="0"/>
              <a:t> å </a:t>
            </a:r>
            <a:r>
              <a:rPr lang="en-US" dirty="0" err="1"/>
              <a:t>snakke</a:t>
            </a:r>
            <a:r>
              <a:rPr lang="en-US" dirty="0"/>
              <a:t> om "</a:t>
            </a:r>
            <a:r>
              <a:rPr lang="en-US" dirty="0" err="1"/>
              <a:t>skjermtid</a:t>
            </a:r>
            <a:r>
              <a:rPr lang="en-US" dirty="0"/>
              <a:t>"</a:t>
            </a:r>
          </a:p>
          <a:p>
            <a:pPr marL="514350" indent="-514350">
              <a:buFont typeface="+mj-lt"/>
              <a:buAutoNum type="arabicPeriod"/>
            </a:pPr>
            <a:r>
              <a:rPr lang="en-US" dirty="0"/>
              <a:t>Vi vet alle </a:t>
            </a:r>
            <a:r>
              <a:rPr lang="en-US" dirty="0" err="1"/>
              <a:t>baksiden</a:t>
            </a:r>
            <a:r>
              <a:rPr lang="en-US" dirty="0"/>
              <a:t> av </a:t>
            </a:r>
            <a:r>
              <a:rPr lang="en-US" dirty="0" err="1"/>
              <a:t>medaljen</a:t>
            </a:r>
            <a:r>
              <a:rPr lang="en-US" dirty="0"/>
              <a:t> – men </a:t>
            </a:r>
            <a:r>
              <a:rPr lang="en-US" dirty="0" err="1"/>
              <a:t>vil</a:t>
            </a:r>
            <a:r>
              <a:rPr lang="en-US" dirty="0"/>
              <a:t> </a:t>
            </a:r>
            <a:r>
              <a:rPr lang="en-US" dirty="0" err="1"/>
              <a:t>ikke</a:t>
            </a:r>
            <a:r>
              <a:rPr lang="en-US" dirty="0"/>
              <a:t> </a:t>
            </a:r>
            <a:r>
              <a:rPr lang="en-US" dirty="0" err="1"/>
              <a:t>vite</a:t>
            </a:r>
            <a:r>
              <a:rPr lang="en-US" dirty="0"/>
              <a:t> det…</a:t>
            </a:r>
          </a:p>
          <a:p>
            <a:pPr marL="514350" indent="-514350">
              <a:buFont typeface="+mj-lt"/>
              <a:buAutoNum type="arabicPeriod"/>
            </a:pPr>
            <a:r>
              <a:rPr lang="en-US" dirty="0"/>
              <a:t>Er </a:t>
            </a:r>
            <a:r>
              <a:rPr lang="en-US" dirty="0" err="1"/>
              <a:t>egentlig</a:t>
            </a:r>
            <a:r>
              <a:rPr lang="en-US" dirty="0"/>
              <a:t> </a:t>
            </a:r>
            <a:r>
              <a:rPr lang="en-US" dirty="0" err="1"/>
              <a:t>ikke</a:t>
            </a:r>
            <a:r>
              <a:rPr lang="en-US" dirty="0"/>
              <a:t> </a:t>
            </a:r>
            <a:r>
              <a:rPr lang="en-US" dirty="0" err="1"/>
              <a:t>vår</a:t>
            </a:r>
            <a:r>
              <a:rPr lang="en-US" dirty="0"/>
              <a:t> </a:t>
            </a:r>
            <a:r>
              <a:rPr lang="en-US" dirty="0" err="1"/>
              <a:t>feil</a:t>
            </a:r>
            <a:r>
              <a:rPr lang="en-US" dirty="0"/>
              <a:t> – men </a:t>
            </a:r>
            <a:r>
              <a:rPr lang="en-US" dirty="0" err="1"/>
              <a:t>selskapene</a:t>
            </a:r>
            <a:r>
              <a:rPr lang="en-US" dirty="0"/>
              <a:t> </a:t>
            </a:r>
            <a:r>
              <a:rPr lang="en-US" dirty="0" err="1"/>
              <a:t>som</a:t>
            </a:r>
            <a:r>
              <a:rPr lang="en-US" dirty="0"/>
              <a:t> </a:t>
            </a:r>
            <a:r>
              <a:rPr lang="en-US" dirty="0" err="1"/>
              <a:t>vil</a:t>
            </a:r>
            <a:r>
              <a:rPr lang="en-US" dirty="0"/>
              <a:t> </a:t>
            </a:r>
            <a:r>
              <a:rPr lang="en-US" dirty="0" err="1"/>
              <a:t>tjene</a:t>
            </a:r>
            <a:r>
              <a:rPr lang="en-US" dirty="0"/>
              <a:t> </a:t>
            </a:r>
            <a:r>
              <a:rPr lang="en-US" dirty="0" err="1"/>
              <a:t>penger</a:t>
            </a:r>
            <a:endParaRPr lang="en-US" dirty="0"/>
          </a:p>
          <a:p>
            <a:pPr marL="514350" indent="-514350">
              <a:buFont typeface="+mj-lt"/>
              <a:buAutoNum type="arabicPeriod"/>
            </a:pPr>
            <a:r>
              <a:rPr lang="en-US" dirty="0" err="1"/>
              <a:t>Skummelt</a:t>
            </a:r>
            <a:r>
              <a:rPr lang="en-US" dirty="0"/>
              <a:t> </a:t>
            </a:r>
            <a:r>
              <a:rPr lang="en-US" dirty="0" err="1"/>
              <a:t>hvordan</a:t>
            </a:r>
            <a:r>
              <a:rPr lang="en-US" dirty="0"/>
              <a:t> vi </a:t>
            </a:r>
            <a:r>
              <a:rPr lang="en-US" dirty="0" err="1"/>
              <a:t>tror</a:t>
            </a:r>
            <a:r>
              <a:rPr lang="en-US" dirty="0"/>
              <a:t> alt </a:t>
            </a:r>
            <a:r>
              <a:rPr lang="en-US" dirty="0" err="1"/>
              <a:t>skal</a:t>
            </a:r>
            <a:r>
              <a:rPr lang="en-US" dirty="0"/>
              <a:t> </a:t>
            </a:r>
            <a:r>
              <a:rPr lang="en-US" dirty="0" err="1"/>
              <a:t>løses</a:t>
            </a:r>
            <a:r>
              <a:rPr lang="en-US" dirty="0"/>
              <a:t> med </a:t>
            </a:r>
            <a:r>
              <a:rPr lang="en-US" dirty="0" err="1"/>
              <a:t>noen</a:t>
            </a:r>
            <a:r>
              <a:rPr lang="en-US" dirty="0"/>
              <a:t> </a:t>
            </a:r>
            <a:r>
              <a:rPr lang="en-US" dirty="0" err="1"/>
              <a:t>regler</a:t>
            </a:r>
            <a:r>
              <a:rPr lang="en-US" dirty="0"/>
              <a:t> </a:t>
            </a:r>
            <a:r>
              <a:rPr lang="en-US" dirty="0" err="1"/>
              <a:t>og</a:t>
            </a:r>
            <a:r>
              <a:rPr lang="en-US" dirty="0"/>
              <a:t> </a:t>
            </a:r>
            <a:r>
              <a:rPr lang="en-US" dirty="0" err="1"/>
              <a:t>advarsler</a:t>
            </a:r>
            <a:endParaRPr lang="en-US" dirty="0"/>
          </a:p>
          <a:p>
            <a:pPr marL="514350" indent="-514350">
              <a:buFont typeface="+mj-lt"/>
              <a:buAutoNum type="arabicPeriod"/>
            </a:pPr>
            <a:r>
              <a:rPr lang="en-US" dirty="0" err="1"/>
              <a:t>Trikset</a:t>
            </a:r>
            <a:r>
              <a:rPr lang="en-US" dirty="0"/>
              <a:t> er:</a:t>
            </a:r>
          </a:p>
          <a:p>
            <a:pPr marL="971550" lvl="1" indent="-514350">
              <a:buFont typeface="+mj-lt"/>
              <a:buAutoNum type="arabicPeriod"/>
            </a:pPr>
            <a:r>
              <a:rPr lang="en-US" dirty="0" err="1"/>
              <a:t>Bevisstgjøring</a:t>
            </a:r>
            <a:endParaRPr lang="en-US" dirty="0"/>
          </a:p>
          <a:p>
            <a:pPr marL="971550" lvl="1" indent="-514350">
              <a:buFont typeface="+mj-lt"/>
              <a:buAutoNum type="arabicPeriod"/>
            </a:pPr>
            <a:r>
              <a:rPr lang="en-US" dirty="0" err="1"/>
              <a:t>Gradvise</a:t>
            </a:r>
            <a:r>
              <a:rPr lang="en-US" dirty="0"/>
              <a:t> </a:t>
            </a:r>
            <a:r>
              <a:rPr lang="en-US" dirty="0" err="1"/>
              <a:t>endringer</a:t>
            </a:r>
            <a:endParaRPr lang="en-US" dirty="0"/>
          </a:p>
          <a:p>
            <a:pPr marL="971550" lvl="1" indent="-514350">
              <a:buFont typeface="+mj-lt"/>
              <a:buAutoNum type="arabicPeriod"/>
            </a:pPr>
            <a:r>
              <a:rPr lang="en-US" dirty="0" err="1"/>
              <a:t>Myndighetskontroll</a:t>
            </a:r>
            <a:r>
              <a:rPr lang="en-US" dirty="0"/>
              <a:t> (</a:t>
            </a:r>
            <a:r>
              <a:rPr lang="en-US" dirty="0" err="1"/>
              <a:t>ikke</a:t>
            </a:r>
            <a:r>
              <a:rPr lang="en-US" dirty="0"/>
              <a:t> </a:t>
            </a:r>
            <a:r>
              <a:rPr lang="en-US" dirty="0" err="1"/>
              <a:t>nodvendigvis</a:t>
            </a:r>
            <a:r>
              <a:rPr lang="en-US" dirty="0"/>
              <a:t> bare </a:t>
            </a:r>
            <a:r>
              <a:rPr lang="en-US" dirty="0" err="1"/>
              <a:t>regler</a:t>
            </a:r>
            <a:r>
              <a:rPr lang="en-US" dirty="0"/>
              <a:t>)</a:t>
            </a:r>
          </a:p>
          <a:p>
            <a:pPr marL="971550" lvl="1" indent="-514350">
              <a:buFont typeface="+mj-lt"/>
              <a:buAutoNum type="arabicPeriod"/>
            </a:pPr>
            <a:endParaRPr lang="en-US" dirty="0"/>
          </a:p>
          <a:p>
            <a:endParaRPr lang="en-US" dirty="0"/>
          </a:p>
          <a:p>
            <a:endParaRPr lang="nb-NO" dirty="0"/>
          </a:p>
        </p:txBody>
      </p:sp>
    </p:spTree>
    <p:extLst>
      <p:ext uri="{BB962C8B-B14F-4D97-AF65-F5344CB8AC3E}">
        <p14:creationId xmlns:p14="http://schemas.microsoft.com/office/powerpoint/2010/main" val="3188327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65CF79B0-942E-8928-6122-2D094EB20460}"/>
              </a:ext>
            </a:extLst>
          </p:cNvPr>
          <p:cNvPicPr>
            <a:picLocks noChangeAspect="1"/>
          </p:cNvPicPr>
          <p:nvPr/>
        </p:nvPicPr>
        <p:blipFill>
          <a:blip r:embed="rId3"/>
          <a:stretch>
            <a:fillRect/>
          </a:stretch>
        </p:blipFill>
        <p:spPr>
          <a:xfrm>
            <a:off x="-67112" y="-136804"/>
            <a:ext cx="12192000" cy="7316433"/>
          </a:xfrm>
          <a:prstGeom prst="rect">
            <a:avLst/>
          </a:prstGeom>
        </p:spPr>
      </p:pic>
      <p:sp>
        <p:nvSpPr>
          <p:cNvPr id="2" name="Title 1">
            <a:extLst>
              <a:ext uri="{FF2B5EF4-FFF2-40B4-BE49-F238E27FC236}">
                <a16:creationId xmlns:a16="http://schemas.microsoft.com/office/drawing/2014/main" id="{1B09FAAD-6A48-DC38-DE76-B1E865F0024E}"/>
              </a:ext>
            </a:extLst>
          </p:cNvPr>
          <p:cNvSpPr>
            <a:spLocks noGrp="1"/>
          </p:cNvSpPr>
          <p:nvPr>
            <p:ph type="title"/>
          </p:nvPr>
        </p:nvSpPr>
        <p:spPr>
          <a:xfrm>
            <a:off x="456340" y="388386"/>
            <a:ext cx="9603275" cy="1049235"/>
          </a:xfrm>
        </p:spPr>
        <p:txBody>
          <a:bodyPr>
            <a:normAutofit/>
          </a:bodyPr>
          <a:lstStyle/>
          <a:p>
            <a:r>
              <a:rPr lang="en-US" b="1" dirty="0">
                <a:solidFill>
                  <a:schemeClr val="accent2"/>
                </a:solidFill>
              </a:rPr>
              <a:t>Et </a:t>
            </a:r>
            <a:r>
              <a:rPr lang="en-US" b="1" dirty="0" err="1">
                <a:solidFill>
                  <a:schemeClr val="accent2"/>
                </a:solidFill>
              </a:rPr>
              <a:t>vendepunkt</a:t>
            </a:r>
            <a:r>
              <a:rPr lang="en-US" b="1" dirty="0">
                <a:solidFill>
                  <a:schemeClr val="accent2"/>
                </a:solidFill>
              </a:rPr>
              <a:t>…</a:t>
            </a:r>
            <a:endParaRPr lang="nb-NO" b="1" dirty="0">
              <a:solidFill>
                <a:schemeClr val="accent2"/>
              </a:solidFill>
            </a:endParaRPr>
          </a:p>
        </p:txBody>
      </p:sp>
      <p:grpSp>
        <p:nvGrpSpPr>
          <p:cNvPr id="21" name="Group 20">
            <a:extLst>
              <a:ext uri="{FF2B5EF4-FFF2-40B4-BE49-F238E27FC236}">
                <a16:creationId xmlns:a16="http://schemas.microsoft.com/office/drawing/2014/main" id="{75B0C762-3A96-6484-D0E2-287A3E1621BB}"/>
              </a:ext>
            </a:extLst>
          </p:cNvPr>
          <p:cNvGrpSpPr/>
          <p:nvPr/>
        </p:nvGrpSpPr>
        <p:grpSpPr>
          <a:xfrm>
            <a:off x="9451887" y="4042094"/>
            <a:ext cx="1281120" cy="1797184"/>
            <a:chOff x="9451887" y="4042094"/>
            <a:chExt cx="1281120" cy="1797184"/>
          </a:xfrm>
        </p:grpSpPr>
        <p:sp>
          <p:nvSpPr>
            <p:cNvPr id="23" name="Arrow: Right 22">
              <a:extLst>
                <a:ext uri="{FF2B5EF4-FFF2-40B4-BE49-F238E27FC236}">
                  <a16:creationId xmlns:a16="http://schemas.microsoft.com/office/drawing/2014/main" id="{9B1B1714-DA04-1DA3-7E54-C28D15DCA11D}"/>
                </a:ext>
              </a:extLst>
            </p:cNvPr>
            <p:cNvSpPr/>
            <p:nvPr/>
          </p:nvSpPr>
          <p:spPr>
            <a:xfrm rot="16416637">
              <a:off x="9584177" y="4433613"/>
              <a:ext cx="1016540" cy="233502"/>
            </a:xfrm>
            <a:prstGeom prst="rightArrow">
              <a:avLst>
                <a:gd name="adj1" fmla="val 50000"/>
                <a:gd name="adj2" fmla="val 46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TextBox 23">
              <a:extLst>
                <a:ext uri="{FF2B5EF4-FFF2-40B4-BE49-F238E27FC236}">
                  <a16:creationId xmlns:a16="http://schemas.microsoft.com/office/drawing/2014/main" id="{7567A193-8910-2178-5773-9957EA308403}"/>
                </a:ext>
              </a:extLst>
            </p:cNvPr>
            <p:cNvSpPr txBox="1"/>
            <p:nvPr/>
          </p:nvSpPr>
          <p:spPr>
            <a:xfrm>
              <a:off x="9451887" y="5131392"/>
              <a:ext cx="1281120" cy="707886"/>
            </a:xfrm>
            <a:prstGeom prst="rect">
              <a:avLst/>
            </a:prstGeom>
            <a:noFill/>
          </p:spPr>
          <p:txBody>
            <a:bodyPr wrap="none" rtlCol="0">
              <a:spAutoFit/>
            </a:bodyPr>
            <a:lstStyle/>
            <a:p>
              <a:r>
                <a:rPr lang="en-US" sz="4000" b="1" dirty="0">
                  <a:solidFill>
                    <a:schemeClr val="accent1"/>
                  </a:solidFill>
                </a:rPr>
                <a:t>2010</a:t>
              </a:r>
              <a:endParaRPr lang="nb-NO" sz="4000" b="1" dirty="0">
                <a:solidFill>
                  <a:schemeClr val="accent1"/>
                </a:solidFill>
              </a:endParaRPr>
            </a:p>
          </p:txBody>
        </p:sp>
      </p:grpSp>
      <p:cxnSp>
        <p:nvCxnSpPr>
          <p:cNvPr id="7" name="Straight Connector 6">
            <a:extLst>
              <a:ext uri="{FF2B5EF4-FFF2-40B4-BE49-F238E27FC236}">
                <a16:creationId xmlns:a16="http://schemas.microsoft.com/office/drawing/2014/main" id="{AA6CFB9A-B127-A117-731E-3EB1DE0CFACD}"/>
              </a:ext>
            </a:extLst>
          </p:cNvPr>
          <p:cNvCxnSpPr/>
          <p:nvPr/>
        </p:nvCxnSpPr>
        <p:spPr>
          <a:xfrm>
            <a:off x="10165405" y="3743105"/>
            <a:ext cx="1386192" cy="807396"/>
          </a:xfrm>
          <a:prstGeom prst="line">
            <a:avLst/>
          </a:prstGeom>
        </p:spPr>
        <p:style>
          <a:lnRef idx="2">
            <a:schemeClr val="accent6"/>
          </a:lnRef>
          <a:fillRef idx="0">
            <a:schemeClr val="accent6"/>
          </a:fillRef>
          <a:effectRef idx="1">
            <a:schemeClr val="accent6"/>
          </a:effectRef>
          <a:fontRef idx="minor">
            <a:schemeClr val="tx1"/>
          </a:fontRef>
        </p:style>
      </p:cxnSp>
      <p:grpSp>
        <p:nvGrpSpPr>
          <p:cNvPr id="10" name="Group 9">
            <a:extLst>
              <a:ext uri="{FF2B5EF4-FFF2-40B4-BE49-F238E27FC236}">
                <a16:creationId xmlns:a16="http://schemas.microsoft.com/office/drawing/2014/main" id="{4E397F43-3A49-12B5-3330-E61A2C34738A}"/>
              </a:ext>
            </a:extLst>
          </p:cNvPr>
          <p:cNvGrpSpPr/>
          <p:nvPr/>
        </p:nvGrpSpPr>
        <p:grpSpPr>
          <a:xfrm>
            <a:off x="1498060" y="3743105"/>
            <a:ext cx="8667345" cy="2368366"/>
            <a:chOff x="1498060" y="3743105"/>
            <a:chExt cx="8667345" cy="2368366"/>
          </a:xfrm>
        </p:grpSpPr>
        <p:cxnSp>
          <p:nvCxnSpPr>
            <p:cNvPr id="5" name="Straight Connector 4">
              <a:extLst>
                <a:ext uri="{FF2B5EF4-FFF2-40B4-BE49-F238E27FC236}">
                  <a16:creationId xmlns:a16="http://schemas.microsoft.com/office/drawing/2014/main" id="{A6778D38-630F-0E14-FDF3-03D683751BB9}"/>
                </a:ext>
              </a:extLst>
            </p:cNvPr>
            <p:cNvCxnSpPr/>
            <p:nvPr/>
          </p:nvCxnSpPr>
          <p:spPr>
            <a:xfrm flipV="1">
              <a:off x="1498060" y="3743105"/>
              <a:ext cx="8667345" cy="1999034"/>
            </a:xfrm>
            <a:prstGeom prst="line">
              <a:avLst/>
            </a:prstGeom>
          </p:spPr>
          <p:style>
            <a:lnRef idx="2">
              <a:schemeClr val="accent6"/>
            </a:lnRef>
            <a:fillRef idx="0">
              <a:schemeClr val="accent6"/>
            </a:fillRef>
            <a:effectRef idx="1">
              <a:schemeClr val="accent6"/>
            </a:effectRef>
            <a:fontRef idx="minor">
              <a:schemeClr val="tx1"/>
            </a:fontRef>
          </p:style>
        </p:cxnSp>
        <p:sp>
          <p:nvSpPr>
            <p:cNvPr id="29" name="TextBox 28">
              <a:extLst>
                <a:ext uri="{FF2B5EF4-FFF2-40B4-BE49-F238E27FC236}">
                  <a16:creationId xmlns:a16="http://schemas.microsoft.com/office/drawing/2014/main" id="{6624CD4E-2562-62DD-96EA-0D3C034F1C87}"/>
                </a:ext>
              </a:extLst>
            </p:cNvPr>
            <p:cNvSpPr txBox="1"/>
            <p:nvPr/>
          </p:nvSpPr>
          <p:spPr>
            <a:xfrm>
              <a:off x="1498060" y="5742139"/>
              <a:ext cx="421910" cy="369332"/>
            </a:xfrm>
            <a:prstGeom prst="rect">
              <a:avLst/>
            </a:prstGeom>
            <a:noFill/>
          </p:spPr>
          <p:txBody>
            <a:bodyPr wrap="none" rtlCol="0">
              <a:spAutoFit/>
            </a:bodyPr>
            <a:lstStyle/>
            <a:p>
              <a:r>
                <a:rPr lang="en-US" b="1" dirty="0"/>
                <a:t>IQ</a:t>
              </a:r>
              <a:endParaRPr lang="nb-NO" b="1" dirty="0"/>
            </a:p>
          </p:txBody>
        </p:sp>
      </p:grpSp>
      <p:grpSp>
        <p:nvGrpSpPr>
          <p:cNvPr id="15" name="Group 14">
            <a:extLst>
              <a:ext uri="{FF2B5EF4-FFF2-40B4-BE49-F238E27FC236}">
                <a16:creationId xmlns:a16="http://schemas.microsoft.com/office/drawing/2014/main" id="{B32F119F-6803-D8A2-FE95-1ECFC2636975}"/>
              </a:ext>
            </a:extLst>
          </p:cNvPr>
          <p:cNvGrpSpPr/>
          <p:nvPr/>
        </p:nvGrpSpPr>
        <p:grpSpPr>
          <a:xfrm>
            <a:off x="1325438" y="1489952"/>
            <a:ext cx="10688222" cy="2788090"/>
            <a:chOff x="1325438" y="1371600"/>
            <a:chExt cx="10688222" cy="2788090"/>
          </a:xfrm>
        </p:grpSpPr>
        <p:cxnSp>
          <p:nvCxnSpPr>
            <p:cNvPr id="26" name="Straight Connector 25">
              <a:extLst>
                <a:ext uri="{FF2B5EF4-FFF2-40B4-BE49-F238E27FC236}">
                  <a16:creationId xmlns:a16="http://schemas.microsoft.com/office/drawing/2014/main" id="{54C59EBB-3AE3-4FCD-94D4-B22C6CEF4BE9}"/>
                </a:ext>
              </a:extLst>
            </p:cNvPr>
            <p:cNvCxnSpPr/>
            <p:nvPr/>
          </p:nvCxnSpPr>
          <p:spPr>
            <a:xfrm flipV="1">
              <a:off x="1464013" y="3429000"/>
              <a:ext cx="8628434" cy="559340"/>
            </a:xfrm>
            <a:prstGeom prst="line">
              <a:avLst/>
            </a:prstGeom>
            <a:ln w="190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8" name="Straight Connector 27">
              <a:extLst>
                <a:ext uri="{FF2B5EF4-FFF2-40B4-BE49-F238E27FC236}">
                  <a16:creationId xmlns:a16="http://schemas.microsoft.com/office/drawing/2014/main" id="{1E2DC980-8A03-20FC-C311-DD446347D676}"/>
                </a:ext>
              </a:extLst>
            </p:cNvPr>
            <p:cNvCxnSpPr/>
            <p:nvPr/>
          </p:nvCxnSpPr>
          <p:spPr>
            <a:xfrm flipV="1">
              <a:off x="10092447" y="1371600"/>
              <a:ext cx="1921213" cy="2057400"/>
            </a:xfrm>
            <a:prstGeom prst="line">
              <a:avLst/>
            </a:prstGeom>
            <a:ln w="190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0" name="TextBox 29">
              <a:extLst>
                <a:ext uri="{FF2B5EF4-FFF2-40B4-BE49-F238E27FC236}">
                  <a16:creationId xmlns:a16="http://schemas.microsoft.com/office/drawing/2014/main" id="{790D8FBA-8754-8002-E81D-F415F1632D0B}"/>
                </a:ext>
              </a:extLst>
            </p:cNvPr>
            <p:cNvSpPr txBox="1"/>
            <p:nvPr/>
          </p:nvSpPr>
          <p:spPr>
            <a:xfrm>
              <a:off x="1325438" y="3574915"/>
              <a:ext cx="2873928" cy="584775"/>
            </a:xfrm>
            <a:prstGeom prst="rect">
              <a:avLst/>
            </a:prstGeom>
            <a:noFill/>
          </p:spPr>
          <p:txBody>
            <a:bodyPr wrap="none" rtlCol="0">
              <a:spAutoFit/>
            </a:bodyPr>
            <a:lstStyle/>
            <a:p>
              <a:r>
                <a:rPr lang="en-US" sz="1600" b="1" dirty="0" err="1"/>
                <a:t>Polarisering</a:t>
              </a:r>
              <a:r>
                <a:rPr lang="en-US" sz="1600" b="1" dirty="0"/>
                <a:t>, </a:t>
              </a:r>
              <a:r>
                <a:rPr lang="en-US" sz="1600" b="1" dirty="0" err="1"/>
                <a:t>høyrekstremisme</a:t>
              </a:r>
              <a:r>
                <a:rPr lang="en-US" sz="1600" b="1" dirty="0"/>
                <a:t>, </a:t>
              </a:r>
              <a:br>
                <a:rPr lang="en-US" sz="1600" b="1" dirty="0"/>
              </a:br>
              <a:r>
                <a:rPr lang="en-US" sz="1600" b="1" dirty="0"/>
                <a:t>"</a:t>
              </a:r>
              <a:r>
                <a:rPr lang="en-US" sz="1600" b="1" dirty="0" err="1"/>
                <a:t>politikerforakt</a:t>
              </a:r>
              <a:r>
                <a:rPr lang="en-US" sz="1600" b="1" dirty="0"/>
                <a:t>" </a:t>
              </a:r>
              <a:r>
                <a:rPr lang="en-US" sz="1600" b="1" dirty="0" err="1"/>
                <a:t>osv</a:t>
              </a:r>
              <a:r>
                <a:rPr lang="en-US" sz="1600" b="1" dirty="0"/>
                <a:t>..</a:t>
              </a:r>
              <a:endParaRPr lang="nb-NO" sz="1600" b="1" dirty="0"/>
            </a:p>
          </p:txBody>
        </p:sp>
      </p:grpSp>
      <p:grpSp>
        <p:nvGrpSpPr>
          <p:cNvPr id="6" name="Group 5">
            <a:extLst>
              <a:ext uri="{FF2B5EF4-FFF2-40B4-BE49-F238E27FC236}">
                <a16:creationId xmlns:a16="http://schemas.microsoft.com/office/drawing/2014/main" id="{C465845B-E1FE-0282-202F-D3BAFA0F9137}"/>
              </a:ext>
            </a:extLst>
          </p:cNvPr>
          <p:cNvGrpSpPr/>
          <p:nvPr/>
        </p:nvGrpSpPr>
        <p:grpSpPr>
          <a:xfrm>
            <a:off x="1432397" y="283187"/>
            <a:ext cx="9931941" cy="2670404"/>
            <a:chOff x="1352144" y="330740"/>
            <a:chExt cx="9931941" cy="2670404"/>
          </a:xfrm>
        </p:grpSpPr>
        <p:cxnSp>
          <p:nvCxnSpPr>
            <p:cNvPr id="13" name="Straight Connector 12">
              <a:extLst>
                <a:ext uri="{FF2B5EF4-FFF2-40B4-BE49-F238E27FC236}">
                  <a16:creationId xmlns:a16="http://schemas.microsoft.com/office/drawing/2014/main" id="{54688B89-213F-4071-1B7B-0313DB46065B}"/>
                </a:ext>
              </a:extLst>
            </p:cNvPr>
            <p:cNvCxnSpPr>
              <a:cxnSpLocks/>
            </p:cNvCxnSpPr>
            <p:nvPr/>
          </p:nvCxnSpPr>
          <p:spPr>
            <a:xfrm flipV="1">
              <a:off x="1425102" y="2913434"/>
              <a:ext cx="8594387" cy="68094"/>
            </a:xfrm>
            <a:prstGeom prst="line">
              <a:avLst/>
            </a:prstGeom>
          </p:spPr>
          <p:style>
            <a:lnRef idx="2">
              <a:schemeClr val="accent2"/>
            </a:lnRef>
            <a:fillRef idx="0">
              <a:schemeClr val="accent2"/>
            </a:fillRef>
            <a:effectRef idx="1">
              <a:schemeClr val="accent2"/>
            </a:effectRef>
            <a:fontRef idx="minor">
              <a:schemeClr val="tx1"/>
            </a:fontRef>
          </p:style>
        </p:cxnSp>
        <p:cxnSp>
          <p:nvCxnSpPr>
            <p:cNvPr id="16" name="Straight Connector 15">
              <a:extLst>
                <a:ext uri="{FF2B5EF4-FFF2-40B4-BE49-F238E27FC236}">
                  <a16:creationId xmlns:a16="http://schemas.microsoft.com/office/drawing/2014/main" id="{5B23F52F-271F-FBDB-7C0D-5CFB9AC15107}"/>
                </a:ext>
              </a:extLst>
            </p:cNvPr>
            <p:cNvCxnSpPr/>
            <p:nvPr/>
          </p:nvCxnSpPr>
          <p:spPr>
            <a:xfrm flipV="1">
              <a:off x="10019489" y="330740"/>
              <a:ext cx="1264596" cy="2582694"/>
            </a:xfrm>
            <a:prstGeom prst="line">
              <a:avLst/>
            </a:prstGeom>
          </p:spPr>
          <p:style>
            <a:lnRef idx="2">
              <a:schemeClr val="accent2"/>
            </a:lnRef>
            <a:fillRef idx="0">
              <a:schemeClr val="accent2"/>
            </a:fillRef>
            <a:effectRef idx="1">
              <a:schemeClr val="accent2"/>
            </a:effectRef>
            <a:fontRef idx="minor">
              <a:schemeClr val="tx1"/>
            </a:fontRef>
          </p:style>
        </p:cxnSp>
        <p:sp>
          <p:nvSpPr>
            <p:cNvPr id="31" name="TextBox 30">
              <a:extLst>
                <a:ext uri="{FF2B5EF4-FFF2-40B4-BE49-F238E27FC236}">
                  <a16:creationId xmlns:a16="http://schemas.microsoft.com/office/drawing/2014/main" id="{447F2151-CF40-E4AB-6AB3-4AA570B23FD8}"/>
                </a:ext>
              </a:extLst>
            </p:cNvPr>
            <p:cNvSpPr txBox="1"/>
            <p:nvPr/>
          </p:nvSpPr>
          <p:spPr>
            <a:xfrm>
              <a:off x="1352144" y="2631812"/>
              <a:ext cx="1329851" cy="369332"/>
            </a:xfrm>
            <a:prstGeom prst="rect">
              <a:avLst/>
            </a:prstGeom>
            <a:noFill/>
          </p:spPr>
          <p:txBody>
            <a:bodyPr wrap="none" rtlCol="0">
              <a:spAutoFit/>
            </a:bodyPr>
            <a:lstStyle/>
            <a:p>
              <a:r>
                <a:rPr lang="en-US" b="1" dirty="0" err="1"/>
                <a:t>Utbrenthet</a:t>
              </a:r>
              <a:endParaRPr lang="nb-NO" b="1" dirty="0"/>
            </a:p>
          </p:txBody>
        </p:sp>
      </p:grpSp>
      <p:grpSp>
        <p:nvGrpSpPr>
          <p:cNvPr id="8" name="Group 7">
            <a:extLst>
              <a:ext uri="{FF2B5EF4-FFF2-40B4-BE49-F238E27FC236}">
                <a16:creationId xmlns:a16="http://schemas.microsoft.com/office/drawing/2014/main" id="{7B76732E-438D-77CD-8777-D4902C2A7B53}"/>
              </a:ext>
            </a:extLst>
          </p:cNvPr>
          <p:cNvGrpSpPr/>
          <p:nvPr/>
        </p:nvGrpSpPr>
        <p:grpSpPr>
          <a:xfrm>
            <a:off x="1432397" y="756957"/>
            <a:ext cx="10326773" cy="2516566"/>
            <a:chOff x="1395057" y="739302"/>
            <a:chExt cx="10326773" cy="2516566"/>
          </a:xfrm>
        </p:grpSpPr>
        <p:cxnSp>
          <p:nvCxnSpPr>
            <p:cNvPr id="9" name="Straight Connector 8">
              <a:extLst>
                <a:ext uri="{FF2B5EF4-FFF2-40B4-BE49-F238E27FC236}">
                  <a16:creationId xmlns:a16="http://schemas.microsoft.com/office/drawing/2014/main" id="{B23FBD39-D74F-B815-29A9-C1C5473EA74D}"/>
                </a:ext>
              </a:extLst>
            </p:cNvPr>
            <p:cNvCxnSpPr/>
            <p:nvPr/>
          </p:nvCxnSpPr>
          <p:spPr>
            <a:xfrm flipV="1">
              <a:off x="1425102" y="3132306"/>
              <a:ext cx="8667345" cy="53503"/>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B12AB75C-C858-5295-E080-7661940A61FF}"/>
                </a:ext>
              </a:extLst>
            </p:cNvPr>
            <p:cNvCxnSpPr/>
            <p:nvPr/>
          </p:nvCxnSpPr>
          <p:spPr>
            <a:xfrm flipV="1">
              <a:off x="10092447" y="739302"/>
              <a:ext cx="1629383" cy="2393004"/>
            </a:xfrm>
            <a:prstGeom prst="line">
              <a:avLst/>
            </a:prstGeom>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A2299BA8-6261-DBDD-F955-2B390C461B4F}"/>
                </a:ext>
              </a:extLst>
            </p:cNvPr>
            <p:cNvSpPr txBox="1"/>
            <p:nvPr/>
          </p:nvSpPr>
          <p:spPr>
            <a:xfrm>
              <a:off x="1395057" y="2886536"/>
              <a:ext cx="805960" cy="369332"/>
            </a:xfrm>
            <a:prstGeom prst="rect">
              <a:avLst/>
            </a:prstGeom>
            <a:noFill/>
          </p:spPr>
          <p:txBody>
            <a:bodyPr wrap="square" rtlCol="0">
              <a:spAutoFit/>
            </a:bodyPr>
            <a:lstStyle/>
            <a:p>
              <a:r>
                <a:rPr lang="en-US" b="1" dirty="0"/>
                <a:t>Angst</a:t>
              </a:r>
              <a:endParaRPr lang="nb-NO" b="1" dirty="0"/>
            </a:p>
          </p:txBody>
        </p:sp>
      </p:grpSp>
      <p:grpSp>
        <p:nvGrpSpPr>
          <p:cNvPr id="14" name="Group 13">
            <a:extLst>
              <a:ext uri="{FF2B5EF4-FFF2-40B4-BE49-F238E27FC236}">
                <a16:creationId xmlns:a16="http://schemas.microsoft.com/office/drawing/2014/main" id="{58C493A3-64E2-7EF5-1642-4D302271DCC9}"/>
              </a:ext>
            </a:extLst>
          </p:cNvPr>
          <p:cNvGrpSpPr/>
          <p:nvPr/>
        </p:nvGrpSpPr>
        <p:grpSpPr>
          <a:xfrm>
            <a:off x="1406254" y="967912"/>
            <a:ext cx="10495243" cy="2597285"/>
            <a:chOff x="1362774" y="885217"/>
            <a:chExt cx="10495243" cy="2597285"/>
          </a:xfrm>
        </p:grpSpPr>
        <p:cxnSp>
          <p:nvCxnSpPr>
            <p:cNvPr id="18" name="Straight Connector 17">
              <a:extLst>
                <a:ext uri="{FF2B5EF4-FFF2-40B4-BE49-F238E27FC236}">
                  <a16:creationId xmlns:a16="http://schemas.microsoft.com/office/drawing/2014/main" id="{6AA6793F-B192-6B47-A55D-FC288CE64179}"/>
                </a:ext>
              </a:extLst>
            </p:cNvPr>
            <p:cNvCxnSpPr>
              <a:cxnSpLocks/>
            </p:cNvCxnSpPr>
            <p:nvPr/>
          </p:nvCxnSpPr>
          <p:spPr>
            <a:xfrm flipV="1">
              <a:off x="1498060" y="3323670"/>
              <a:ext cx="8601682" cy="67849"/>
            </a:xfrm>
            <a:prstGeom prst="line">
              <a:avLst/>
            </a:prstGeom>
          </p:spPr>
          <p:style>
            <a:lnRef idx="2">
              <a:schemeClr val="accent5"/>
            </a:lnRef>
            <a:fillRef idx="0">
              <a:schemeClr val="accent5"/>
            </a:fillRef>
            <a:effectRef idx="1">
              <a:schemeClr val="accent5"/>
            </a:effectRef>
            <a:fontRef idx="minor">
              <a:schemeClr val="tx1"/>
            </a:fontRef>
          </p:style>
        </p:cxnSp>
        <p:cxnSp>
          <p:nvCxnSpPr>
            <p:cNvPr id="20" name="Straight Connector 19">
              <a:extLst>
                <a:ext uri="{FF2B5EF4-FFF2-40B4-BE49-F238E27FC236}">
                  <a16:creationId xmlns:a16="http://schemas.microsoft.com/office/drawing/2014/main" id="{D869FDC1-4C19-E756-D573-E59F0F3D1AFD}"/>
                </a:ext>
              </a:extLst>
            </p:cNvPr>
            <p:cNvCxnSpPr>
              <a:cxnSpLocks/>
            </p:cNvCxnSpPr>
            <p:nvPr/>
          </p:nvCxnSpPr>
          <p:spPr>
            <a:xfrm flipV="1">
              <a:off x="10082719" y="885217"/>
              <a:ext cx="1775298" cy="2426999"/>
            </a:xfrm>
            <a:prstGeom prst="line">
              <a:avLst/>
            </a:prstGeom>
          </p:spPr>
          <p:style>
            <a:lnRef idx="2">
              <a:schemeClr val="accent5"/>
            </a:lnRef>
            <a:fillRef idx="0">
              <a:schemeClr val="accent5"/>
            </a:fillRef>
            <a:effectRef idx="1">
              <a:schemeClr val="accent5"/>
            </a:effectRef>
            <a:fontRef idx="minor">
              <a:schemeClr val="tx1"/>
            </a:fontRef>
          </p:style>
        </p:cxnSp>
        <p:sp>
          <p:nvSpPr>
            <p:cNvPr id="33" name="TextBox 32">
              <a:extLst>
                <a:ext uri="{FF2B5EF4-FFF2-40B4-BE49-F238E27FC236}">
                  <a16:creationId xmlns:a16="http://schemas.microsoft.com/office/drawing/2014/main" id="{23834C1D-2BD3-8669-1AE1-D6D630B4EEC0}"/>
                </a:ext>
              </a:extLst>
            </p:cNvPr>
            <p:cNvSpPr txBox="1"/>
            <p:nvPr/>
          </p:nvSpPr>
          <p:spPr>
            <a:xfrm>
              <a:off x="1362774" y="3113170"/>
              <a:ext cx="1268937" cy="369332"/>
            </a:xfrm>
            <a:prstGeom prst="rect">
              <a:avLst/>
            </a:prstGeom>
            <a:noFill/>
          </p:spPr>
          <p:txBody>
            <a:bodyPr wrap="none" rtlCol="0">
              <a:spAutoFit/>
            </a:bodyPr>
            <a:lstStyle/>
            <a:p>
              <a:r>
                <a:rPr lang="en-US" b="1" dirty="0" err="1"/>
                <a:t>Depresjon</a:t>
              </a:r>
              <a:endParaRPr lang="nb-NO" b="1" dirty="0"/>
            </a:p>
          </p:txBody>
        </p:sp>
      </p:grpSp>
      <p:grpSp>
        <p:nvGrpSpPr>
          <p:cNvPr id="4" name="Group 3">
            <a:extLst>
              <a:ext uri="{FF2B5EF4-FFF2-40B4-BE49-F238E27FC236}">
                <a16:creationId xmlns:a16="http://schemas.microsoft.com/office/drawing/2014/main" id="{6A12B3E2-A343-93FF-989A-7F320B9C60D2}"/>
              </a:ext>
            </a:extLst>
          </p:cNvPr>
          <p:cNvGrpSpPr/>
          <p:nvPr/>
        </p:nvGrpSpPr>
        <p:grpSpPr>
          <a:xfrm>
            <a:off x="1406254" y="444282"/>
            <a:ext cx="9265596" cy="2193587"/>
            <a:chOff x="1352144" y="452336"/>
            <a:chExt cx="9265596" cy="2193587"/>
          </a:xfrm>
        </p:grpSpPr>
        <p:cxnSp>
          <p:nvCxnSpPr>
            <p:cNvPr id="35" name="Straight Connector 34">
              <a:extLst>
                <a:ext uri="{FF2B5EF4-FFF2-40B4-BE49-F238E27FC236}">
                  <a16:creationId xmlns:a16="http://schemas.microsoft.com/office/drawing/2014/main" id="{C304670F-19E3-D381-A517-407EEEDF5EEF}"/>
                </a:ext>
              </a:extLst>
            </p:cNvPr>
            <p:cNvCxnSpPr/>
            <p:nvPr/>
          </p:nvCxnSpPr>
          <p:spPr>
            <a:xfrm>
              <a:off x="1464013" y="2607491"/>
              <a:ext cx="8516566" cy="38432"/>
            </a:xfrm>
            <a:prstGeom prst="line">
              <a:avLst/>
            </a:prstGeom>
            <a:ln w="19050"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7" name="Straight Connector 36">
              <a:extLst>
                <a:ext uri="{FF2B5EF4-FFF2-40B4-BE49-F238E27FC236}">
                  <a16:creationId xmlns:a16="http://schemas.microsoft.com/office/drawing/2014/main" id="{CE84A4B4-E557-2814-4725-7AF2616FE870}"/>
                </a:ext>
              </a:extLst>
            </p:cNvPr>
            <p:cNvCxnSpPr/>
            <p:nvPr/>
          </p:nvCxnSpPr>
          <p:spPr>
            <a:xfrm flipV="1">
              <a:off x="9980579" y="452336"/>
              <a:ext cx="637161" cy="2155155"/>
            </a:xfrm>
            <a:prstGeom prst="line">
              <a:avLst/>
            </a:prstGeom>
            <a:ln w="19050"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8" name="TextBox 37">
              <a:extLst>
                <a:ext uri="{FF2B5EF4-FFF2-40B4-BE49-F238E27FC236}">
                  <a16:creationId xmlns:a16="http://schemas.microsoft.com/office/drawing/2014/main" id="{75E78A2A-1533-19CA-6F5B-915E5E2A3D23}"/>
                </a:ext>
              </a:extLst>
            </p:cNvPr>
            <p:cNvSpPr txBox="1"/>
            <p:nvPr/>
          </p:nvSpPr>
          <p:spPr>
            <a:xfrm>
              <a:off x="1352144" y="2268868"/>
              <a:ext cx="3227165" cy="369332"/>
            </a:xfrm>
            <a:prstGeom prst="rect">
              <a:avLst/>
            </a:prstGeom>
            <a:noFill/>
          </p:spPr>
          <p:txBody>
            <a:bodyPr wrap="none" rtlCol="0">
              <a:spAutoFit/>
            </a:bodyPr>
            <a:lstStyle/>
            <a:p>
              <a:r>
                <a:rPr lang="en-US" b="1" dirty="0"/>
                <a:t>Ensomhet </a:t>
              </a:r>
              <a:r>
                <a:rPr lang="en-US" b="1" dirty="0" err="1"/>
                <a:t>og</a:t>
              </a:r>
              <a:r>
                <a:rPr lang="en-US" b="1" dirty="0"/>
                <a:t> </a:t>
              </a:r>
              <a:r>
                <a:rPr lang="en-US" b="1" dirty="0" err="1"/>
                <a:t>sosial</a:t>
              </a:r>
              <a:r>
                <a:rPr lang="en-US" b="1" dirty="0"/>
                <a:t> isolasjon</a:t>
              </a:r>
              <a:endParaRPr lang="nb-NO" b="1" dirty="0"/>
            </a:p>
          </p:txBody>
        </p:sp>
      </p:grpSp>
      <p:grpSp>
        <p:nvGrpSpPr>
          <p:cNvPr id="22" name="Group 21">
            <a:extLst>
              <a:ext uri="{FF2B5EF4-FFF2-40B4-BE49-F238E27FC236}">
                <a16:creationId xmlns:a16="http://schemas.microsoft.com/office/drawing/2014/main" id="{D6B8F633-7FFF-8157-17FD-87C4AAFA0C15}"/>
              </a:ext>
            </a:extLst>
          </p:cNvPr>
          <p:cNvGrpSpPr/>
          <p:nvPr/>
        </p:nvGrpSpPr>
        <p:grpSpPr>
          <a:xfrm>
            <a:off x="1420821" y="398833"/>
            <a:ext cx="9059196" cy="1888822"/>
            <a:chOff x="1325438" y="423969"/>
            <a:chExt cx="9059196" cy="1888822"/>
          </a:xfrm>
        </p:grpSpPr>
        <p:grpSp>
          <p:nvGrpSpPr>
            <p:cNvPr id="3" name="Group 2">
              <a:extLst>
                <a:ext uri="{FF2B5EF4-FFF2-40B4-BE49-F238E27FC236}">
                  <a16:creationId xmlns:a16="http://schemas.microsoft.com/office/drawing/2014/main" id="{94CEDB17-AA43-2181-95A7-D5C3DDD7C21C}"/>
                </a:ext>
              </a:extLst>
            </p:cNvPr>
            <p:cNvGrpSpPr/>
            <p:nvPr/>
          </p:nvGrpSpPr>
          <p:grpSpPr>
            <a:xfrm>
              <a:off x="1325438" y="1943459"/>
              <a:ext cx="8538409" cy="369332"/>
              <a:chOff x="1325438" y="1943459"/>
              <a:chExt cx="8538409" cy="369332"/>
            </a:xfrm>
          </p:grpSpPr>
          <p:cxnSp>
            <p:nvCxnSpPr>
              <p:cNvPr id="48" name="Straight Connector 47">
                <a:extLst>
                  <a:ext uri="{FF2B5EF4-FFF2-40B4-BE49-F238E27FC236}">
                    <a16:creationId xmlns:a16="http://schemas.microsoft.com/office/drawing/2014/main" id="{43960731-3767-DBB9-0B52-F83061037A7C}"/>
                  </a:ext>
                </a:extLst>
              </p:cNvPr>
              <p:cNvCxnSpPr/>
              <p:nvPr/>
            </p:nvCxnSpPr>
            <p:spPr>
              <a:xfrm>
                <a:off x="1425102" y="2268868"/>
                <a:ext cx="8438745" cy="0"/>
              </a:xfrm>
              <a:prstGeom prst="line">
                <a:avLst/>
              </a:prstGeom>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id="{E21E44F2-6E9B-4F6E-67F9-5AF0FAC66C4A}"/>
                  </a:ext>
                </a:extLst>
              </p:cNvPr>
              <p:cNvSpPr txBox="1"/>
              <p:nvPr/>
            </p:nvSpPr>
            <p:spPr>
              <a:xfrm>
                <a:off x="1325438" y="1943459"/>
                <a:ext cx="2638671" cy="369332"/>
              </a:xfrm>
              <a:prstGeom prst="rect">
                <a:avLst/>
              </a:prstGeom>
              <a:noFill/>
            </p:spPr>
            <p:txBody>
              <a:bodyPr wrap="none" rtlCol="0">
                <a:spAutoFit/>
              </a:bodyPr>
              <a:lstStyle/>
              <a:p>
                <a:r>
                  <a:rPr lang="en-US" b="1" dirty="0"/>
                  <a:t>Konsentrasjonsvansker</a:t>
                </a:r>
                <a:endParaRPr lang="nb-NO" b="1" dirty="0"/>
              </a:p>
            </p:txBody>
          </p:sp>
        </p:grpSp>
        <p:cxnSp>
          <p:nvCxnSpPr>
            <p:cNvPr id="51" name="Straight Connector 50">
              <a:extLst>
                <a:ext uri="{FF2B5EF4-FFF2-40B4-BE49-F238E27FC236}">
                  <a16:creationId xmlns:a16="http://schemas.microsoft.com/office/drawing/2014/main" id="{4FBF5DC5-917E-8AED-51B3-060D1528C823}"/>
                </a:ext>
              </a:extLst>
            </p:cNvPr>
            <p:cNvCxnSpPr/>
            <p:nvPr/>
          </p:nvCxnSpPr>
          <p:spPr>
            <a:xfrm flipV="1">
              <a:off x="9864204" y="423969"/>
              <a:ext cx="520430" cy="1867373"/>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7" name="Group 16">
            <a:extLst>
              <a:ext uri="{FF2B5EF4-FFF2-40B4-BE49-F238E27FC236}">
                <a16:creationId xmlns:a16="http://schemas.microsoft.com/office/drawing/2014/main" id="{ADD42174-5AEC-5364-7D13-9E0811E69405}"/>
              </a:ext>
            </a:extLst>
          </p:cNvPr>
          <p:cNvGrpSpPr/>
          <p:nvPr/>
        </p:nvGrpSpPr>
        <p:grpSpPr>
          <a:xfrm>
            <a:off x="1325438" y="1998102"/>
            <a:ext cx="10688222" cy="2926445"/>
            <a:chOff x="1325438" y="1853119"/>
            <a:chExt cx="10688222" cy="2926445"/>
          </a:xfrm>
        </p:grpSpPr>
        <p:cxnSp>
          <p:nvCxnSpPr>
            <p:cNvPr id="40" name="Straight Connector 39">
              <a:extLst>
                <a:ext uri="{FF2B5EF4-FFF2-40B4-BE49-F238E27FC236}">
                  <a16:creationId xmlns:a16="http://schemas.microsoft.com/office/drawing/2014/main" id="{70C6FF8D-0408-D35F-3A13-FEBFEFC92948}"/>
                </a:ext>
              </a:extLst>
            </p:cNvPr>
            <p:cNvCxnSpPr>
              <a:cxnSpLocks/>
            </p:cNvCxnSpPr>
            <p:nvPr/>
          </p:nvCxnSpPr>
          <p:spPr>
            <a:xfrm flipV="1">
              <a:off x="1498060" y="3521413"/>
              <a:ext cx="8521429" cy="1040859"/>
            </a:xfrm>
            <a:prstGeom prst="line">
              <a:avLst/>
            </a:prstGeom>
          </p:spPr>
          <p:style>
            <a:lnRef idx="2">
              <a:schemeClr val="accent4"/>
            </a:lnRef>
            <a:fillRef idx="0">
              <a:schemeClr val="accent4"/>
            </a:fillRef>
            <a:effectRef idx="1">
              <a:schemeClr val="accent4"/>
            </a:effectRef>
            <a:fontRef idx="minor">
              <a:schemeClr val="tx1"/>
            </a:fontRef>
          </p:style>
        </p:cxnSp>
        <p:cxnSp>
          <p:nvCxnSpPr>
            <p:cNvPr id="42" name="Straight Connector 41">
              <a:extLst>
                <a:ext uri="{FF2B5EF4-FFF2-40B4-BE49-F238E27FC236}">
                  <a16:creationId xmlns:a16="http://schemas.microsoft.com/office/drawing/2014/main" id="{6103E799-695D-A15B-9CD1-8ECC03695C2D}"/>
                </a:ext>
              </a:extLst>
            </p:cNvPr>
            <p:cNvCxnSpPr/>
            <p:nvPr/>
          </p:nvCxnSpPr>
          <p:spPr>
            <a:xfrm flipV="1">
              <a:off x="11444591" y="1853119"/>
              <a:ext cx="569069" cy="1668294"/>
            </a:xfrm>
            <a:prstGeom prst="line">
              <a:avLst/>
            </a:prstGeom>
          </p:spPr>
          <p:style>
            <a:lnRef idx="2">
              <a:schemeClr val="accent4"/>
            </a:lnRef>
            <a:fillRef idx="0">
              <a:schemeClr val="accent4"/>
            </a:fillRef>
            <a:effectRef idx="1">
              <a:schemeClr val="accent4"/>
            </a:effectRef>
            <a:fontRef idx="minor">
              <a:schemeClr val="tx1"/>
            </a:fontRef>
          </p:style>
        </p:cxnSp>
        <p:sp>
          <p:nvSpPr>
            <p:cNvPr id="43" name="TextBox 42">
              <a:extLst>
                <a:ext uri="{FF2B5EF4-FFF2-40B4-BE49-F238E27FC236}">
                  <a16:creationId xmlns:a16="http://schemas.microsoft.com/office/drawing/2014/main" id="{994EDA0D-7AD1-52A9-4C24-E786DBB3ADA1}"/>
                </a:ext>
              </a:extLst>
            </p:cNvPr>
            <p:cNvSpPr txBox="1"/>
            <p:nvPr/>
          </p:nvSpPr>
          <p:spPr>
            <a:xfrm>
              <a:off x="1325438" y="4471787"/>
              <a:ext cx="1765748" cy="307777"/>
            </a:xfrm>
            <a:prstGeom prst="rect">
              <a:avLst/>
            </a:prstGeom>
            <a:noFill/>
          </p:spPr>
          <p:txBody>
            <a:bodyPr wrap="square" rtlCol="0">
              <a:spAutoFit/>
            </a:bodyPr>
            <a:lstStyle/>
            <a:p>
              <a:r>
                <a:rPr lang="en-US" sz="1400" b="1" dirty="0"/>
                <a:t>ADHD-</a:t>
              </a:r>
              <a:r>
                <a:rPr lang="en-US" sz="1400" b="1" dirty="0" err="1"/>
                <a:t>diagnoser</a:t>
              </a:r>
              <a:endParaRPr lang="nb-NO" sz="1200" b="1" dirty="0"/>
            </a:p>
          </p:txBody>
        </p:sp>
        <p:cxnSp>
          <p:nvCxnSpPr>
            <p:cNvPr id="54" name="Straight Connector 53">
              <a:extLst>
                <a:ext uri="{FF2B5EF4-FFF2-40B4-BE49-F238E27FC236}">
                  <a16:creationId xmlns:a16="http://schemas.microsoft.com/office/drawing/2014/main" id="{2B3EFEC8-DFD1-D700-47E8-1CFAD9E86F47}"/>
                </a:ext>
              </a:extLst>
            </p:cNvPr>
            <p:cNvCxnSpPr/>
            <p:nvPr/>
          </p:nvCxnSpPr>
          <p:spPr>
            <a:xfrm>
              <a:off x="10019489" y="3521413"/>
              <a:ext cx="1425102" cy="0"/>
            </a:xfrm>
            <a:prstGeom prst="line">
              <a:avLst/>
            </a:prstGeom>
          </p:spPr>
          <p:style>
            <a:lnRef idx="2">
              <a:schemeClr val="accent4"/>
            </a:lnRef>
            <a:fillRef idx="0">
              <a:schemeClr val="accent4"/>
            </a:fillRef>
            <a:effectRef idx="1">
              <a:schemeClr val="accent4"/>
            </a:effectRef>
            <a:fontRef idx="minor">
              <a:schemeClr val="tx1"/>
            </a:fontRef>
          </p:style>
        </p:cxnSp>
      </p:grpSp>
    </p:spTree>
    <p:extLst>
      <p:ext uri="{BB962C8B-B14F-4D97-AF65-F5344CB8AC3E}">
        <p14:creationId xmlns:p14="http://schemas.microsoft.com/office/powerpoint/2010/main" val="3861676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fill="hold"/>
                                        <p:tgtEl>
                                          <p:spTgt spid="22"/>
                                        </p:tgtEl>
                                        <p:attrNameLst>
                                          <p:attrName>ppt_x</p:attrName>
                                        </p:attrNameLst>
                                      </p:cBhvr>
                                      <p:tavLst>
                                        <p:tav tm="0">
                                          <p:val>
                                            <p:strVal val="#ppt_x"/>
                                          </p:val>
                                        </p:tav>
                                        <p:tav tm="100000">
                                          <p:val>
                                            <p:strVal val="#ppt_x"/>
                                          </p:val>
                                        </p:tav>
                                      </p:tavLst>
                                    </p:anim>
                                    <p:anim calcmode="lin" valueType="num">
                                      <p:cBhvr additive="base">
                                        <p:cTn id="5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people sitting on a bus&#10;&#10;AI-generated content may be incorrect.">
            <a:extLst>
              <a:ext uri="{FF2B5EF4-FFF2-40B4-BE49-F238E27FC236}">
                <a16:creationId xmlns:a16="http://schemas.microsoft.com/office/drawing/2014/main" id="{5DA2D234-A5BE-99C1-3C08-926ED42AC1A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r="-2" b="15775"/>
          <a:stretch>
            <a:fillRect/>
          </a:stretch>
        </p:blipFill>
        <p:spPr>
          <a:xfrm>
            <a:off x="-6588" y="10"/>
            <a:ext cx="12198588" cy="6857990"/>
          </a:xfrm>
          <a:prstGeom prst="rect">
            <a:avLst/>
          </a:prstGeom>
        </p:spPr>
      </p:pic>
    </p:spTree>
    <p:extLst>
      <p:ext uri="{BB962C8B-B14F-4D97-AF65-F5344CB8AC3E}">
        <p14:creationId xmlns:p14="http://schemas.microsoft.com/office/powerpoint/2010/main" val="3447543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people sitting at a table with food and a newspaper&#10;&#10;AI-generated content may be incorrect.">
            <a:extLst>
              <a:ext uri="{FF2B5EF4-FFF2-40B4-BE49-F238E27FC236}">
                <a16:creationId xmlns:a16="http://schemas.microsoft.com/office/drawing/2014/main" id="{6F166BBB-D105-2487-74FB-B2DA44E0BE6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r="-2" b="15775"/>
          <a:stretch>
            <a:fillRect/>
          </a:stretch>
        </p:blipFill>
        <p:spPr>
          <a:xfrm>
            <a:off x="-6588" y="10"/>
            <a:ext cx="12198588" cy="6857990"/>
          </a:xfrm>
          <a:prstGeom prst="rect">
            <a:avLst/>
          </a:prstGeom>
        </p:spPr>
      </p:pic>
    </p:spTree>
    <p:extLst>
      <p:ext uri="{BB962C8B-B14F-4D97-AF65-F5344CB8AC3E}">
        <p14:creationId xmlns:p14="http://schemas.microsoft.com/office/powerpoint/2010/main" val="2618073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B41F78-07AC-29AE-0CFA-DFF4FDD243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41" y="-2107096"/>
            <a:ext cx="12188535" cy="9952232"/>
          </a:xfrm>
          <a:prstGeom prst="rect">
            <a:avLst/>
          </a:prstGeom>
        </p:spPr>
      </p:pic>
    </p:spTree>
    <p:extLst>
      <p:ext uri="{BB962C8B-B14F-4D97-AF65-F5344CB8AC3E}">
        <p14:creationId xmlns:p14="http://schemas.microsoft.com/office/powerpoint/2010/main" val="31265013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E8547-9C08-B12F-6C5E-56D0FEB6C1E7}"/>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C7FEF87C-89BE-8A6D-E896-E0EA6D4B9657}"/>
              </a:ext>
            </a:extLst>
          </p:cNvPr>
          <p:cNvSpPr>
            <a:spLocks noGrp="1"/>
          </p:cNvSpPr>
          <p:nvPr>
            <p:ph idx="1"/>
          </p:nvPr>
        </p:nvSpPr>
        <p:spPr/>
        <p:txBody>
          <a:bodyPr/>
          <a:lstStyle/>
          <a:p>
            <a:endParaRPr lang="nb-NO"/>
          </a:p>
        </p:txBody>
      </p:sp>
      <p:pic>
        <p:nvPicPr>
          <p:cNvPr id="1026" name="Picture 2" descr="lag et bilde som illustrerer tre faser - fase en på venstre siden er alt som berører oss personlig slik som søvn, tid, psyken og stress . I midten fase to med alt som berører vårt personvern, overvåking og svindel  og på høyre side fase tre med ting som berører samfunnet slik som spionasje, sabotasje og påvirkning. jeg ser for meg at bildet ikke er inndelt, men at det er tre områder på en rekke.  bildet bør være enkelt. fase en kan representeres med en person med tankebobler ">
            <a:extLst>
              <a:ext uri="{FF2B5EF4-FFF2-40B4-BE49-F238E27FC236}">
                <a16:creationId xmlns:a16="http://schemas.microsoft.com/office/drawing/2014/main" id="{5E6EA505-3F86-4203-0436-96C05572E8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18309"/>
            <a:ext cx="12192000" cy="8816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47240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BDE16C43-1B58-D27D-1605-50A349B35C83}"/>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Digital demens</a:t>
            </a:r>
          </a:p>
        </p:txBody>
      </p:sp>
      <p:pic>
        <p:nvPicPr>
          <p:cNvPr id="4" name="Content Placeholder 3">
            <a:extLst>
              <a:ext uri="{FF2B5EF4-FFF2-40B4-BE49-F238E27FC236}">
                <a16:creationId xmlns:a16="http://schemas.microsoft.com/office/drawing/2014/main" id="{C7EFBD08-177D-3747-D6F9-8D6E63B936DB}"/>
              </a:ext>
            </a:extLst>
          </p:cNvPr>
          <p:cNvPicPr>
            <a:picLocks noGrp="1" noChangeAspect="1"/>
          </p:cNvPicPr>
          <p:nvPr>
            <p:ph idx="1"/>
          </p:nvPr>
        </p:nvPicPr>
        <p:blipFill>
          <a:blip r:embed="rId3"/>
          <a:srcRect t="16054" b="17291"/>
          <a:stretch>
            <a:fillRect/>
          </a:stretch>
        </p:blipFill>
        <p:spPr>
          <a:xfrm>
            <a:off x="4038604" y="-17819"/>
            <a:ext cx="8153396" cy="7020000"/>
          </a:xfrm>
          <a:prstGeom prst="rect">
            <a:avLst/>
          </a:prstGeom>
        </p:spPr>
      </p:pic>
    </p:spTree>
    <p:extLst>
      <p:ext uri="{BB962C8B-B14F-4D97-AF65-F5344CB8AC3E}">
        <p14:creationId xmlns:p14="http://schemas.microsoft.com/office/powerpoint/2010/main" val="1043874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712D9E47-8587-839E-B850-B8C1CB9AFEE2}"/>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Hvor ble tiden av?</a:t>
            </a:r>
          </a:p>
        </p:txBody>
      </p:sp>
      <p:pic>
        <p:nvPicPr>
          <p:cNvPr id="5" name="Content Placeholder 4">
            <a:extLst>
              <a:ext uri="{FF2B5EF4-FFF2-40B4-BE49-F238E27FC236}">
                <a16:creationId xmlns:a16="http://schemas.microsoft.com/office/drawing/2014/main" id="{AF12E65D-7810-7CD0-C782-00315DA0A9F2}"/>
              </a:ext>
            </a:extLst>
          </p:cNvPr>
          <p:cNvPicPr>
            <a:picLocks noGrp="1" noChangeAspect="1"/>
          </p:cNvPicPr>
          <p:nvPr>
            <p:ph idx="1"/>
          </p:nvPr>
        </p:nvPicPr>
        <p:blipFill>
          <a:blip r:embed="rId3"/>
          <a:srcRect b="15738"/>
          <a:stretch>
            <a:fillRect/>
          </a:stretch>
        </p:blipFill>
        <p:spPr>
          <a:xfrm>
            <a:off x="4038604" y="-17820"/>
            <a:ext cx="8153396" cy="6870214"/>
          </a:xfrm>
          <a:prstGeom prst="rect">
            <a:avLst/>
          </a:prstGeom>
        </p:spPr>
      </p:pic>
    </p:spTree>
    <p:extLst>
      <p:ext uri="{BB962C8B-B14F-4D97-AF65-F5344CB8AC3E}">
        <p14:creationId xmlns:p14="http://schemas.microsoft.com/office/powerpoint/2010/main" val="2240453663"/>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2071</TotalTime>
  <Words>5309</Words>
  <Application>Microsoft Office PowerPoint</Application>
  <PresentationFormat>Widescreen</PresentationFormat>
  <Paragraphs>495</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Aptos</vt:lpstr>
      <vt:lpstr>Arial</vt:lpstr>
      <vt:lpstr>Calibri</vt:lpstr>
      <vt:lpstr>Calibri Light</vt:lpstr>
      <vt:lpstr>Wingdings</vt:lpstr>
      <vt:lpstr>Office 2013 - 2022 Theme</vt:lpstr>
      <vt:lpstr>Utfordringer ved teknologien</vt:lpstr>
      <vt:lpstr>PowerPoint Presentation</vt:lpstr>
      <vt:lpstr>Et vendepunkt…</vt:lpstr>
      <vt:lpstr>PowerPoint Presentation</vt:lpstr>
      <vt:lpstr>PowerPoint Presentation</vt:lpstr>
      <vt:lpstr>PowerPoint Presentation</vt:lpstr>
      <vt:lpstr>PowerPoint Presentation</vt:lpstr>
      <vt:lpstr>Digital demens</vt:lpstr>
      <vt:lpstr>Hvor ble tiden av?</vt:lpstr>
      <vt:lpstr>Stress og utbrenthet</vt:lpstr>
      <vt:lpstr>Redusert psykisk livskvalitet </vt:lpstr>
      <vt:lpstr>Empat, følelser og apati</vt:lpstr>
      <vt:lpstr>Sosiale møter og relasjoner </vt:lpstr>
      <vt:lpstr>Digital avhengighet</vt:lpstr>
      <vt:lpstr>Hvem bestemmer hva som er fakta?</vt:lpstr>
      <vt:lpstr>Hvem bestemmer hva som er feil / upassende / ulovlig?</vt:lpstr>
      <vt:lpstr>Hvem og hva bestemmer hvilken informasjon vi skal fores med?</vt:lpstr>
      <vt:lpstr>Falsk informasjon</vt:lpstr>
      <vt:lpstr>Påvirkning</vt:lpstr>
      <vt:lpstr>Personvern/ Overvåkning / Profilering</vt:lpstr>
      <vt:lpstr>Det finnes ikke en gratis lunsj</vt:lpstr>
      <vt:lpstr>Jeg eller oss?</vt:lpstr>
      <vt:lpstr>Så får vi håpe…</vt:lpstr>
      <vt:lpstr>Noen tanker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Tom Heine Nätt</dc:creator>
  <cp:lastModifiedBy>Tom Heine Nätt</cp:lastModifiedBy>
  <cp:revision>39</cp:revision>
  <dcterms:created xsi:type="dcterms:W3CDTF">2025-11-03T10:34:44Z</dcterms:created>
  <dcterms:modified xsi:type="dcterms:W3CDTF">2025-11-17T10:36:17Z</dcterms:modified>
</cp:coreProperties>
</file>